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80" r:id="rId14"/>
    <p:sldId id="267" r:id="rId15"/>
    <p:sldId id="269" r:id="rId16"/>
    <p:sldId id="270" r:id="rId17"/>
    <p:sldId id="272" r:id="rId18"/>
    <p:sldId id="273" r:id="rId19"/>
    <p:sldId id="271" r:id="rId20"/>
    <p:sldId id="274"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1243"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211031-2056-4E2A-AC76-177CD8A1745B}" type="datetimeFigureOut">
              <a:rPr lang="en-US" smtClean="0"/>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AB83D2-5B8D-422B-88F0-020BF3575CB6}" type="slidenum">
              <a:rPr lang="en-US" smtClean="0"/>
              <a:t>‹#›</a:t>
            </a:fld>
            <a:endParaRPr lang="en-US"/>
          </a:p>
        </p:txBody>
      </p:sp>
    </p:spTree>
    <p:extLst>
      <p:ext uri="{BB962C8B-B14F-4D97-AF65-F5344CB8AC3E}">
        <p14:creationId xmlns:p14="http://schemas.microsoft.com/office/powerpoint/2010/main" val="411228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500">
                <a:latin typeface="Century"/>
                <a:cs typeface="Century"/>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6152A65-9B4A-4E00-A5EE-7F38919D06FE}" type="datetime1">
              <a:rPr lang="en-US" smtClean="0"/>
              <a:t>1/23/2018</a:t>
            </a:fld>
            <a:endParaRPr lang="en-US"/>
          </a:p>
        </p:txBody>
      </p:sp>
      <p:sp>
        <p:nvSpPr>
          <p:cNvPr id="5" name="Footer Placeholder 4"/>
          <p:cNvSpPr>
            <a:spLocks noGrp="1"/>
          </p:cNvSpPr>
          <p:nvPr>
            <p:ph type="ftr" sz="quarter" idx="11"/>
          </p:nvPr>
        </p:nvSpPr>
        <p:spPr>
          <a:xfrm>
            <a:off x="457200" y="6356350"/>
            <a:ext cx="8229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C2E437-FBC0-49C6-B5F9-BF637969F1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F78D2BF-8739-4CCA-9887-B7CF17FD403A}" type="datetime1">
              <a:rPr lang="en-US" smtClean="0"/>
              <a:t>1/23/2018</a:t>
            </a:fld>
            <a:endParaRPr lang="en-US"/>
          </a:p>
        </p:txBody>
      </p:sp>
      <p:sp>
        <p:nvSpPr>
          <p:cNvPr id="5" name="Footer Placeholder 4"/>
          <p:cNvSpPr>
            <a:spLocks noGrp="1"/>
          </p:cNvSpPr>
          <p:nvPr>
            <p:ph type="ftr" sz="quarter" idx="11"/>
          </p:nvPr>
        </p:nvSpPr>
        <p:spPr>
          <a:xfrm>
            <a:off x="457200" y="6356350"/>
            <a:ext cx="8229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C2E437-FBC0-49C6-B5F9-BF637969F1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B2ED93-28B1-4071-A3A5-CBEC02FB700F}" type="datetime1">
              <a:rPr lang="en-US" smtClean="0"/>
              <a:t>1/23/2018</a:t>
            </a:fld>
            <a:endParaRPr lang="en-US"/>
          </a:p>
        </p:txBody>
      </p:sp>
      <p:sp>
        <p:nvSpPr>
          <p:cNvPr id="5" name="Footer Placeholder 4"/>
          <p:cNvSpPr>
            <a:spLocks noGrp="1"/>
          </p:cNvSpPr>
          <p:nvPr>
            <p:ph type="ftr" sz="quarter" idx="11"/>
          </p:nvPr>
        </p:nvSpPr>
        <p:spPr>
          <a:xfrm>
            <a:off x="457200" y="6356350"/>
            <a:ext cx="8229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C2E437-FBC0-49C6-B5F9-BF637969F1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9497" y="-1"/>
            <a:ext cx="7004504" cy="1108019"/>
          </a:xfrm>
          <a:prstGeom prst="rect">
            <a:avLst/>
          </a:prstGeom>
        </p:spPr>
        <p:txBody>
          <a:bodyPr anchor="ctr"/>
          <a:lstStyle>
            <a:lvl1pPr algn="r">
              <a:defRPr sz="3000" b="1">
                <a:latin typeface="Century"/>
                <a:cs typeface="Century"/>
              </a:defRPr>
            </a:lvl1pPr>
          </a:lstStyle>
          <a:p>
            <a:r>
              <a:rPr lang="en-US" smtClean="0"/>
              <a:t>Click to edit Master title style</a:t>
            </a:r>
            <a:endParaRPr lang="en-US" dirty="0"/>
          </a:p>
        </p:txBody>
      </p:sp>
      <p:sp>
        <p:nvSpPr>
          <p:cNvPr id="3" name="Content Placeholder 2"/>
          <p:cNvSpPr>
            <a:spLocks noGrp="1"/>
          </p:cNvSpPr>
          <p:nvPr>
            <p:ph idx="1"/>
          </p:nvPr>
        </p:nvSpPr>
        <p:spPr>
          <a:xfrm>
            <a:off x="269413" y="1295531"/>
            <a:ext cx="8598183" cy="50608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581CFA-7AD1-4444-A0E3-3490DF2858D6}" type="datetime1">
              <a:rPr lang="en-US" smtClean="0"/>
              <a:t>1/23/2018</a:t>
            </a:fld>
            <a:endParaRPr lang="en-US"/>
          </a:p>
        </p:txBody>
      </p:sp>
      <p:sp>
        <p:nvSpPr>
          <p:cNvPr id="5" name="Footer Placeholder 4"/>
          <p:cNvSpPr>
            <a:spLocks noGrp="1"/>
          </p:cNvSpPr>
          <p:nvPr>
            <p:ph type="ftr" sz="quarter" idx="11"/>
          </p:nvPr>
        </p:nvSpPr>
        <p:spPr>
          <a:xfrm>
            <a:off x="457200" y="6356350"/>
            <a:ext cx="8229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400"/>
            </a:lvl1pPr>
          </a:lstStyle>
          <a:p>
            <a:fld id="{00C2E437-FBC0-49C6-B5F9-BF637969F11D}" type="slidenum">
              <a:rPr lang="en-US" smtClean="0"/>
              <a:t>‹#›</a:t>
            </a:fld>
            <a:endParaRPr lang="en-US"/>
          </a:p>
        </p:txBody>
      </p:sp>
      <p:cxnSp>
        <p:nvCxnSpPr>
          <p:cNvPr id="8" name="Straight Connector 7"/>
          <p:cNvCxnSpPr/>
          <p:nvPr/>
        </p:nvCxnSpPr>
        <p:spPr>
          <a:xfrm>
            <a:off x="269413" y="1190021"/>
            <a:ext cx="8598183" cy="0"/>
          </a:xfrm>
          <a:prstGeom prst="line">
            <a:avLst/>
          </a:prstGeom>
          <a:ln w="12700" cap="flat" cmpd="sng" algn="ctr">
            <a:solidFill>
              <a:schemeClr val="tx1"/>
            </a:solidFill>
            <a:prstDash val="solid"/>
            <a:round/>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1B716C4-FE6A-4B1D-9524-D7DEBC646586}" type="datetime1">
              <a:rPr lang="en-US" smtClean="0"/>
              <a:t>1/23/2018</a:t>
            </a:fld>
            <a:endParaRPr lang="en-US"/>
          </a:p>
        </p:txBody>
      </p:sp>
      <p:sp>
        <p:nvSpPr>
          <p:cNvPr id="5" name="Footer Placeholder 4"/>
          <p:cNvSpPr>
            <a:spLocks noGrp="1"/>
          </p:cNvSpPr>
          <p:nvPr>
            <p:ph type="ftr" sz="quarter" idx="11"/>
          </p:nvPr>
        </p:nvSpPr>
        <p:spPr>
          <a:xfrm>
            <a:off x="457200" y="6356350"/>
            <a:ext cx="8229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0C2E437-FBC0-49C6-B5F9-BF637969F1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D4348C-1975-4D63-9A71-15734404A932}" type="datetime1">
              <a:rPr lang="en-US" smtClean="0"/>
              <a:t>1/23/2018</a:t>
            </a:fld>
            <a:endParaRPr lang="en-US"/>
          </a:p>
        </p:txBody>
      </p:sp>
      <p:sp>
        <p:nvSpPr>
          <p:cNvPr id="6" name="Footer Placeholder 5"/>
          <p:cNvSpPr>
            <a:spLocks noGrp="1"/>
          </p:cNvSpPr>
          <p:nvPr>
            <p:ph type="ftr" sz="quarter" idx="11"/>
          </p:nvPr>
        </p:nvSpPr>
        <p:spPr>
          <a:xfrm>
            <a:off x="457200" y="6356350"/>
            <a:ext cx="8229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0C2E437-FBC0-49C6-B5F9-BF637969F1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2449975-175E-4CD9-8ACD-EB152EDDA65B}" type="datetime1">
              <a:rPr lang="en-US" smtClean="0"/>
              <a:t>1/23/2018</a:t>
            </a:fld>
            <a:endParaRPr lang="en-US"/>
          </a:p>
        </p:txBody>
      </p:sp>
      <p:sp>
        <p:nvSpPr>
          <p:cNvPr id="8" name="Footer Placeholder 7"/>
          <p:cNvSpPr>
            <a:spLocks noGrp="1"/>
          </p:cNvSpPr>
          <p:nvPr>
            <p:ph type="ftr" sz="quarter" idx="11"/>
          </p:nvPr>
        </p:nvSpPr>
        <p:spPr>
          <a:xfrm>
            <a:off x="457200" y="6356350"/>
            <a:ext cx="8229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0C2E437-FBC0-49C6-B5F9-BF637969F1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869AD5B-1D78-46B9-9092-5DD3C2916A2E}" type="datetime1">
              <a:rPr lang="en-US" smtClean="0"/>
              <a:t>1/23/2018</a:t>
            </a:fld>
            <a:endParaRPr lang="en-US"/>
          </a:p>
        </p:txBody>
      </p:sp>
      <p:sp>
        <p:nvSpPr>
          <p:cNvPr id="4" name="Footer Placeholder 3"/>
          <p:cNvSpPr>
            <a:spLocks noGrp="1"/>
          </p:cNvSpPr>
          <p:nvPr>
            <p:ph type="ftr" sz="quarter" idx="11"/>
          </p:nvPr>
        </p:nvSpPr>
        <p:spPr>
          <a:xfrm>
            <a:off x="457200" y="6356350"/>
            <a:ext cx="8229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0C2E437-FBC0-49C6-B5F9-BF637969F1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6A006D0-FF9A-4C3D-998D-FCBDF23D0FE8}" type="datetime1">
              <a:rPr lang="en-US" smtClean="0"/>
              <a:t>1/23/2018</a:t>
            </a:fld>
            <a:endParaRPr lang="en-US"/>
          </a:p>
        </p:txBody>
      </p:sp>
      <p:sp>
        <p:nvSpPr>
          <p:cNvPr id="3" name="Footer Placeholder 2"/>
          <p:cNvSpPr>
            <a:spLocks noGrp="1"/>
          </p:cNvSpPr>
          <p:nvPr>
            <p:ph type="ftr" sz="quarter" idx="11"/>
          </p:nvPr>
        </p:nvSpPr>
        <p:spPr>
          <a:xfrm>
            <a:off x="457200" y="6356350"/>
            <a:ext cx="8229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0C2E437-FBC0-49C6-B5F9-BF637969F1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0887D6-19F0-447E-B091-4D0124035007}" type="datetime1">
              <a:rPr lang="en-US" smtClean="0"/>
              <a:t>1/23/2018</a:t>
            </a:fld>
            <a:endParaRPr lang="en-US"/>
          </a:p>
        </p:txBody>
      </p:sp>
      <p:sp>
        <p:nvSpPr>
          <p:cNvPr id="6" name="Footer Placeholder 5"/>
          <p:cNvSpPr>
            <a:spLocks noGrp="1"/>
          </p:cNvSpPr>
          <p:nvPr>
            <p:ph type="ftr" sz="quarter" idx="11"/>
          </p:nvPr>
        </p:nvSpPr>
        <p:spPr>
          <a:xfrm>
            <a:off x="457200" y="6356350"/>
            <a:ext cx="8229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0C2E437-FBC0-49C6-B5F9-BF637969F1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0559D94-2CC1-417D-9621-53E9881FB816}" type="datetime1">
              <a:rPr lang="en-US" smtClean="0"/>
              <a:t>1/23/2018</a:t>
            </a:fld>
            <a:endParaRPr lang="en-US"/>
          </a:p>
        </p:txBody>
      </p:sp>
      <p:sp>
        <p:nvSpPr>
          <p:cNvPr id="6" name="Footer Placeholder 5"/>
          <p:cNvSpPr>
            <a:spLocks noGrp="1"/>
          </p:cNvSpPr>
          <p:nvPr>
            <p:ph type="ftr" sz="quarter" idx="11"/>
          </p:nvPr>
        </p:nvSpPr>
        <p:spPr>
          <a:xfrm>
            <a:off x="457200" y="6356350"/>
            <a:ext cx="8229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0C2E437-FBC0-49C6-B5F9-BF637969F1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BluePrint_logoonly_sm.png"/>
          <p:cNvPicPr/>
          <p:nvPr/>
        </p:nvPicPr>
        <p:blipFill>
          <a:blip r:embed="rId13"/>
          <a:stretch>
            <a:fillRect/>
          </a:stretch>
        </p:blipFill>
        <p:spPr>
          <a:xfrm>
            <a:off x="266055" y="234221"/>
            <a:ext cx="822960" cy="822960"/>
          </a:xfrm>
          <a:prstGeom prst="rect">
            <a:avLst/>
          </a:prstGeom>
        </p:spPr>
      </p:pic>
      <p:sp>
        <p:nvSpPr>
          <p:cNvPr id="8" name="TextBox 7"/>
          <p:cNvSpPr txBox="1"/>
          <p:nvPr/>
        </p:nvSpPr>
        <p:spPr>
          <a:xfrm>
            <a:off x="1092716" y="153936"/>
            <a:ext cx="1118027" cy="1231106"/>
          </a:xfrm>
          <a:prstGeom prst="rect">
            <a:avLst/>
          </a:prstGeom>
          <a:noFill/>
        </p:spPr>
        <p:txBody>
          <a:bodyPr wrap="square" rtlCol="0">
            <a:spAutoFit/>
          </a:bodyPr>
          <a:lstStyle/>
          <a:p>
            <a:r>
              <a:rPr lang="en-US" sz="1400" dirty="0" smtClean="0">
                <a:latin typeface="Copperplate Gothic Light"/>
                <a:ea typeface="Cambria"/>
                <a:cs typeface="Times New Roman"/>
              </a:rPr>
              <a:t>Earth </a:t>
            </a:r>
          </a:p>
          <a:p>
            <a:r>
              <a:rPr lang="en-US" sz="1400" dirty="0" smtClean="0">
                <a:latin typeface="Copperplate Gothic Light"/>
                <a:ea typeface="Cambria"/>
                <a:cs typeface="Times New Roman"/>
              </a:rPr>
              <a:t>System </a:t>
            </a:r>
          </a:p>
          <a:p>
            <a:r>
              <a:rPr lang="en-US" sz="1400" dirty="0" smtClean="0">
                <a:latin typeface="Copperplate Gothic Light"/>
                <a:ea typeface="Cambria"/>
                <a:cs typeface="Times New Roman"/>
              </a:rPr>
              <a:t>Sciences, </a:t>
            </a:r>
          </a:p>
          <a:p>
            <a:r>
              <a:rPr lang="en-US" sz="1400" dirty="0" smtClean="0">
                <a:latin typeface="Copperplate Gothic Light"/>
                <a:ea typeface="Cambria"/>
                <a:cs typeface="Times New Roman"/>
              </a:rPr>
              <a:t>LLC</a:t>
            </a:r>
            <a:r>
              <a:rPr lang="en-US" sz="1050" dirty="0" smtClean="0">
                <a:latin typeface="Times New Roman"/>
                <a:ea typeface="Cambria"/>
                <a:cs typeface="Times New Roman"/>
              </a:rPr>
              <a:t/>
            </a:r>
            <a:br>
              <a:rPr lang="en-US" sz="1050" dirty="0" smtClean="0">
                <a:latin typeface="Times New Roman"/>
                <a:ea typeface="Cambria"/>
                <a:cs typeface="Times New Roman"/>
              </a:rPr>
            </a:b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lang="en-US" sz="900" kern="1200" smtClean="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a:ea typeface="+mn-ea"/>
          <a:cs typeface="Century"/>
        </a:defRPr>
      </a:lvl1pPr>
      <a:lvl2pPr marL="742950" indent="-285750" algn="l" defTabSz="457200" rtl="0" eaLnBrk="1" latinLnBrk="0" hangingPunct="1">
        <a:spcBef>
          <a:spcPct val="20000"/>
        </a:spcBef>
        <a:buFont typeface="Arial"/>
        <a:buChar char="–"/>
        <a:defRPr sz="2800" kern="1200">
          <a:solidFill>
            <a:schemeClr val="tx1"/>
          </a:solidFill>
          <a:latin typeface="Century"/>
          <a:ea typeface="+mn-ea"/>
          <a:cs typeface="Century"/>
        </a:defRPr>
      </a:lvl2pPr>
      <a:lvl3pPr marL="1143000" indent="-228600" algn="l" defTabSz="457200" rtl="0" eaLnBrk="1" latinLnBrk="0" hangingPunct="1">
        <a:spcBef>
          <a:spcPct val="20000"/>
        </a:spcBef>
        <a:buFont typeface="Arial"/>
        <a:buChar char="•"/>
        <a:defRPr sz="2400" kern="1200">
          <a:solidFill>
            <a:schemeClr val="tx1"/>
          </a:solidFill>
          <a:latin typeface="Century"/>
          <a:ea typeface="+mn-ea"/>
          <a:cs typeface="Century"/>
        </a:defRPr>
      </a:lvl3pPr>
      <a:lvl4pPr marL="1600200" indent="-228600" algn="l" defTabSz="457200" rtl="0" eaLnBrk="1" latinLnBrk="0" hangingPunct="1">
        <a:spcBef>
          <a:spcPct val="20000"/>
        </a:spcBef>
        <a:buFont typeface="Arial"/>
        <a:buChar char="–"/>
        <a:defRPr sz="2000" kern="1200">
          <a:solidFill>
            <a:schemeClr val="tx1"/>
          </a:solidFill>
          <a:latin typeface="Century"/>
          <a:ea typeface="+mn-ea"/>
          <a:cs typeface="Century"/>
        </a:defRPr>
      </a:lvl4pPr>
      <a:lvl5pPr marL="2057400" indent="-228600" algn="l" defTabSz="457200" rtl="0" eaLnBrk="1" latinLnBrk="0" hangingPunct="1">
        <a:spcBef>
          <a:spcPct val="20000"/>
        </a:spcBef>
        <a:buFont typeface="Arial"/>
        <a:buChar char="»"/>
        <a:defRPr sz="2000" kern="1200">
          <a:solidFill>
            <a:schemeClr val="tx1"/>
          </a:solidFill>
          <a:latin typeface="Century"/>
          <a:ea typeface="+mn-ea"/>
          <a:cs typeface="Centur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oleObject" Target="../embeddings/oleObject1.bin"/><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package" Target="../embeddings/Microsoft_PowerPoint_Slide1.sld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Suggested Analyses of WRAP Drilling Rig Databases</a:t>
            </a:r>
            <a:endParaRPr lang="en-US" dirty="0"/>
          </a:p>
        </p:txBody>
      </p:sp>
      <p:sp>
        <p:nvSpPr>
          <p:cNvPr id="3" name="Subtitle 2"/>
          <p:cNvSpPr>
            <a:spLocks noGrp="1"/>
          </p:cNvSpPr>
          <p:nvPr>
            <p:ph type="subTitle" idx="1"/>
          </p:nvPr>
        </p:nvSpPr>
        <p:spPr/>
        <p:txBody>
          <a:bodyPr/>
          <a:lstStyle/>
          <a:p>
            <a:r>
              <a:rPr lang="en-US" dirty="0" smtClean="0"/>
              <a:t>Doug Blewitt, CCM</a:t>
            </a:r>
            <a:endParaRPr lang="en-US" dirty="0"/>
          </a:p>
        </p:txBody>
      </p:sp>
      <p:sp>
        <p:nvSpPr>
          <p:cNvPr id="5" name="Slide Number Placeholder 4"/>
          <p:cNvSpPr>
            <a:spLocks noGrp="1"/>
          </p:cNvSpPr>
          <p:nvPr>
            <p:ph type="sldNum" sz="quarter" idx="12"/>
          </p:nvPr>
        </p:nvSpPr>
        <p:spPr/>
        <p:txBody>
          <a:bodyPr/>
          <a:lstStyle/>
          <a:p>
            <a:pPr algn="r"/>
            <a:fld id="{00C2E437-FBC0-49C6-B5F9-BF637969F11D}" type="slidenum">
              <a:rPr lang="en-US" sz="1400" smtClean="0"/>
              <a:pPr algn="r"/>
              <a:t>1</a:t>
            </a:fld>
            <a:endParaRPr lang="en-US" sz="1400" dirty="0"/>
          </a:p>
        </p:txBody>
      </p:sp>
    </p:spTree>
    <p:extLst>
      <p:ext uri="{BB962C8B-B14F-4D97-AF65-F5344CB8AC3E}">
        <p14:creationId xmlns:p14="http://schemas.microsoft.com/office/powerpoint/2010/main" val="2577077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954" y="152400"/>
            <a:ext cx="7848600" cy="1066800"/>
          </a:xfrm>
        </p:spPr>
        <p:txBody>
          <a:bodyPr>
            <a:normAutofit/>
          </a:bodyPr>
          <a:lstStyle/>
          <a:p>
            <a:pPr algn="r"/>
            <a:r>
              <a:rPr lang="en-US" sz="2200" b="1" dirty="0" smtClean="0">
                <a:solidFill>
                  <a:schemeClr val="accent1"/>
                </a:solidFill>
              </a:rPr>
              <a:t>DJ Data</a:t>
            </a:r>
            <a:r>
              <a:rPr lang="en-US" sz="2200" b="1" dirty="0" smtClean="0"/>
              <a:t/>
            </a:r>
            <a:br>
              <a:rPr lang="en-US" sz="2200" b="1" dirty="0" smtClean="0"/>
            </a:br>
            <a:r>
              <a:rPr lang="en-US" sz="2200" b="1" dirty="0" smtClean="0"/>
              <a:t>Impact Analysis and Building a Modelers Database </a:t>
            </a:r>
            <a:endParaRPr lang="en-US" sz="2200" b="1" dirty="0" smtClean="0">
              <a:solidFill>
                <a:schemeClr val="accent1"/>
              </a:solidFill>
            </a:endParaRPr>
          </a:p>
        </p:txBody>
      </p:sp>
      <p:sp>
        <p:nvSpPr>
          <p:cNvPr id="3" name="Content Placeholder 2"/>
          <p:cNvSpPr>
            <a:spLocks noGrp="1"/>
          </p:cNvSpPr>
          <p:nvPr>
            <p:ph idx="1"/>
          </p:nvPr>
        </p:nvSpPr>
        <p:spPr>
          <a:xfrm>
            <a:off x="457200" y="1447800"/>
            <a:ext cx="8229600" cy="5257800"/>
          </a:xfrm>
        </p:spPr>
        <p:txBody>
          <a:bodyPr>
            <a:normAutofit fontScale="47500" lnSpcReduction="20000"/>
          </a:bodyPr>
          <a:lstStyle/>
          <a:p>
            <a:pPr marL="0" lvl="0" indent="0">
              <a:buNone/>
            </a:pPr>
            <a:r>
              <a:rPr lang="en-US" sz="4400" dirty="0"/>
              <a:t>Perform analysis of ambient data impacts</a:t>
            </a:r>
          </a:p>
          <a:p>
            <a:pPr lvl="1"/>
            <a:r>
              <a:rPr lang="en-US" sz="4200" dirty="0"/>
              <a:t>Perform comparisons of upwind and downwind data to determine degree of ambient </a:t>
            </a:r>
            <a:r>
              <a:rPr lang="en-US" sz="4200" dirty="0" smtClean="0"/>
              <a:t>impacts</a:t>
            </a:r>
            <a:endParaRPr lang="en-US" sz="4200" dirty="0"/>
          </a:p>
          <a:p>
            <a:pPr lvl="1"/>
            <a:r>
              <a:rPr lang="en-US" sz="4200" dirty="0"/>
              <a:t>Evaluate plume characteristics during impact events based on meteorological conditions (e.g., plume width, variation in NO2/NOx ratio across plume width, </a:t>
            </a:r>
            <a:r>
              <a:rPr lang="en-US" sz="4200" dirty="0" smtClean="0"/>
              <a:t>crosswind </a:t>
            </a:r>
            <a:r>
              <a:rPr lang="en-US" sz="4200" dirty="0"/>
              <a:t>integrated concentrations</a:t>
            </a:r>
            <a:r>
              <a:rPr lang="en-US" sz="4200" dirty="0" smtClean="0"/>
              <a:t>) </a:t>
            </a:r>
            <a:endParaRPr lang="en-US" sz="4200" dirty="0"/>
          </a:p>
          <a:p>
            <a:pPr lvl="1"/>
            <a:r>
              <a:rPr lang="en-US" sz="4200" dirty="0"/>
              <a:t>Characterize </a:t>
            </a:r>
            <a:r>
              <a:rPr lang="en-US" sz="4200" dirty="0" smtClean="0"/>
              <a:t>NO/NO</a:t>
            </a:r>
            <a:r>
              <a:rPr lang="en-US" sz="4200" baseline="-25000" dirty="0" smtClean="0"/>
              <a:t>2</a:t>
            </a:r>
            <a:r>
              <a:rPr lang="en-US" sz="4200" dirty="0" smtClean="0"/>
              <a:t> </a:t>
            </a:r>
            <a:r>
              <a:rPr lang="en-US" sz="4200" dirty="0"/>
              <a:t>speciation based on emissions, meteorological and background </a:t>
            </a:r>
            <a:r>
              <a:rPr lang="en-US" sz="4200" dirty="0" smtClean="0"/>
              <a:t>data </a:t>
            </a:r>
            <a:endParaRPr lang="en-US" sz="4200" dirty="0"/>
          </a:p>
          <a:p>
            <a:pPr lvl="1"/>
            <a:r>
              <a:rPr lang="en-US" sz="4200" dirty="0"/>
              <a:t>Construct a modeling database that identifies data to be used for model </a:t>
            </a:r>
            <a:r>
              <a:rPr lang="en-US" sz="4200" dirty="0" smtClean="0"/>
              <a:t>evaluation  </a:t>
            </a:r>
          </a:p>
          <a:p>
            <a:pPr lvl="2"/>
            <a:r>
              <a:rPr lang="en-US" sz="3800" dirty="0" smtClean="0"/>
              <a:t>Use </a:t>
            </a:r>
            <a:r>
              <a:rPr lang="en-US" sz="3800" dirty="0"/>
              <a:t>a format similar to what EPA has used for previous modeling archive </a:t>
            </a:r>
            <a:r>
              <a:rPr lang="en-US" sz="3800" dirty="0" smtClean="0"/>
              <a:t>databases  </a:t>
            </a:r>
          </a:p>
          <a:p>
            <a:pPr lvl="2"/>
            <a:r>
              <a:rPr lang="en-US" sz="3800" dirty="0" smtClean="0"/>
              <a:t>The </a:t>
            </a:r>
            <a:r>
              <a:rPr lang="en-US" sz="3800" dirty="0"/>
              <a:t>database should contain emission measurements, meteorological measurements and ambient measurements in a single file (Excel) so that </a:t>
            </a:r>
            <a:r>
              <a:rPr lang="en-US" sz="3800" dirty="0" smtClean="0"/>
              <a:t>inter </a:t>
            </a:r>
            <a:r>
              <a:rPr lang="en-US" sz="3800" dirty="0"/>
              <a:t>comparison of the data can be </a:t>
            </a:r>
            <a:r>
              <a:rPr lang="en-US" sz="3800" dirty="0" smtClean="0"/>
              <a:t>made</a:t>
            </a:r>
          </a:p>
          <a:p>
            <a:pPr lvl="1"/>
            <a:r>
              <a:rPr lang="en-US" sz="4200" dirty="0"/>
              <a:t>Results of this analysis need to be summarized in a data analysis </a:t>
            </a:r>
            <a:r>
              <a:rPr lang="en-US" sz="4200" dirty="0" smtClean="0"/>
              <a:t>report</a:t>
            </a:r>
            <a:endParaRPr lang="en-US" sz="3300" dirty="0"/>
          </a:p>
          <a:p>
            <a:endParaRPr lang="en-US" dirty="0"/>
          </a:p>
        </p:txBody>
      </p:sp>
      <p:sp>
        <p:nvSpPr>
          <p:cNvPr id="6" name="Slide Number Placeholder 5"/>
          <p:cNvSpPr>
            <a:spLocks noGrp="1"/>
          </p:cNvSpPr>
          <p:nvPr>
            <p:ph type="sldNum" sz="quarter" idx="12"/>
          </p:nvPr>
        </p:nvSpPr>
        <p:spPr/>
        <p:txBody>
          <a:bodyPr/>
          <a:lstStyle/>
          <a:p>
            <a:fld id="{00C2E437-FBC0-49C6-B5F9-BF637969F11D}" type="slidenum">
              <a:rPr lang="en-US" smtClean="0"/>
              <a:t>10</a:t>
            </a:fld>
            <a:endParaRPr lang="en-US"/>
          </a:p>
        </p:txBody>
      </p:sp>
    </p:spTree>
    <p:extLst>
      <p:ext uri="{BB962C8B-B14F-4D97-AF65-F5344CB8AC3E}">
        <p14:creationId xmlns:p14="http://schemas.microsoft.com/office/powerpoint/2010/main" val="1552329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1143000"/>
          </a:xfrm>
        </p:spPr>
        <p:txBody>
          <a:bodyPr>
            <a:normAutofit fontScale="90000"/>
          </a:bodyPr>
          <a:lstStyle/>
          <a:p>
            <a:pPr algn="r"/>
            <a:r>
              <a:rPr lang="en-US" b="1" dirty="0" smtClean="0">
                <a:solidFill>
                  <a:schemeClr val="accent1"/>
                </a:solidFill>
              </a:rPr>
              <a:t>DJ</a:t>
            </a:r>
            <a:r>
              <a:rPr lang="en-US" b="1" dirty="0" smtClean="0"/>
              <a:t> </a:t>
            </a:r>
            <a:br>
              <a:rPr lang="en-US" b="1" dirty="0" smtClean="0"/>
            </a:br>
            <a:r>
              <a:rPr lang="en-US" b="1" dirty="0" smtClean="0"/>
              <a:t>Additional Data Needed for Model Input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Need </a:t>
            </a:r>
            <a:r>
              <a:rPr lang="en-US" dirty="0"/>
              <a:t>to agree on the approach for the conversion of ppb to ug/m</a:t>
            </a:r>
            <a:r>
              <a:rPr lang="en-US" baseline="30000" dirty="0"/>
              <a:t>3</a:t>
            </a:r>
            <a:r>
              <a:rPr lang="en-US" dirty="0"/>
              <a:t> actual or </a:t>
            </a:r>
            <a:r>
              <a:rPr lang="en-US" dirty="0" smtClean="0"/>
              <a:t>standard</a:t>
            </a:r>
            <a:endParaRPr lang="en-US" dirty="0"/>
          </a:p>
          <a:p>
            <a:pPr lvl="0"/>
            <a:r>
              <a:rPr lang="en-US" dirty="0"/>
              <a:t>Need to calculate downwash parameters for BPIP.  </a:t>
            </a:r>
          </a:p>
          <a:p>
            <a:pPr lvl="0"/>
            <a:r>
              <a:rPr lang="en-US" dirty="0"/>
              <a:t>Previous modeling conducted for rigs has indicated that BPIP PRIME did not accurately estimate the ambient turbulence generated by the rig.  This may or may not be an issue for the DJ </a:t>
            </a:r>
            <a:r>
              <a:rPr lang="en-US" dirty="0" smtClean="0"/>
              <a:t>rig   </a:t>
            </a:r>
            <a:endParaRPr lang="en-US" dirty="0"/>
          </a:p>
          <a:p>
            <a:pPr lvl="0"/>
            <a:r>
              <a:rPr lang="en-US" dirty="0"/>
              <a:t>Determine surface roughness using multiple approaches</a:t>
            </a:r>
          </a:p>
          <a:p>
            <a:pPr lvl="1"/>
            <a:r>
              <a:rPr lang="en-US" dirty="0"/>
              <a:t>Typical surface roughness for DJ land use </a:t>
            </a:r>
            <a:r>
              <a:rPr lang="en-US" dirty="0" smtClean="0"/>
              <a:t>type</a:t>
            </a:r>
            <a:endParaRPr lang="en-US" dirty="0"/>
          </a:p>
          <a:p>
            <a:pPr lvl="1"/>
            <a:r>
              <a:rPr lang="en-US" dirty="0"/>
              <a:t>Surface roughness based on the physical structure </a:t>
            </a:r>
            <a:r>
              <a:rPr lang="en-US" dirty="0" smtClean="0"/>
              <a:t>height</a:t>
            </a:r>
            <a:endParaRPr lang="en-US" dirty="0"/>
          </a:p>
          <a:p>
            <a:pPr lvl="1"/>
            <a:r>
              <a:rPr lang="en-US" dirty="0"/>
              <a:t>Potentially evaluate surface roughness by wind </a:t>
            </a:r>
            <a:r>
              <a:rPr lang="en-US" dirty="0" smtClean="0"/>
              <a:t>direction</a:t>
            </a:r>
            <a:endParaRPr lang="en-US" dirty="0"/>
          </a:p>
          <a:p>
            <a:pPr lvl="0"/>
            <a:r>
              <a:rPr lang="en-US" dirty="0"/>
              <a:t>Obtain upper air data and process met data through </a:t>
            </a:r>
            <a:r>
              <a:rPr lang="en-US" dirty="0" smtClean="0"/>
              <a:t>AERMET</a:t>
            </a:r>
            <a:endParaRPr lang="en-US" dirty="0"/>
          </a:p>
        </p:txBody>
      </p:sp>
      <p:sp>
        <p:nvSpPr>
          <p:cNvPr id="6" name="Slide Number Placeholder 5"/>
          <p:cNvSpPr>
            <a:spLocks noGrp="1"/>
          </p:cNvSpPr>
          <p:nvPr>
            <p:ph type="sldNum" sz="quarter" idx="12"/>
          </p:nvPr>
        </p:nvSpPr>
        <p:spPr/>
        <p:txBody>
          <a:bodyPr/>
          <a:lstStyle/>
          <a:p>
            <a:fld id="{00C2E437-FBC0-49C6-B5F9-BF637969F11D}" type="slidenum">
              <a:rPr lang="en-US" smtClean="0"/>
              <a:t>11</a:t>
            </a:fld>
            <a:endParaRPr lang="en-US"/>
          </a:p>
        </p:txBody>
      </p:sp>
    </p:spTree>
    <p:extLst>
      <p:ext uri="{BB962C8B-B14F-4D97-AF65-F5344CB8AC3E}">
        <p14:creationId xmlns:p14="http://schemas.microsoft.com/office/powerpoint/2010/main" val="496081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t>
            </a:r>
            <a:r>
              <a:rPr lang="en-US" dirty="0"/>
              <a:t>D</a:t>
            </a:r>
            <a:r>
              <a:rPr lang="en-US" dirty="0" smtClean="0"/>
              <a:t>atabase in AK</a:t>
            </a:r>
            <a:endParaRPr lang="en-US" dirty="0"/>
          </a:p>
        </p:txBody>
      </p:sp>
      <p:sp>
        <p:nvSpPr>
          <p:cNvPr id="3" name="Content Placeholder 2"/>
          <p:cNvSpPr>
            <a:spLocks noGrp="1"/>
          </p:cNvSpPr>
          <p:nvPr>
            <p:ph idx="1"/>
          </p:nvPr>
        </p:nvSpPr>
        <p:spPr/>
        <p:txBody>
          <a:bodyPr>
            <a:normAutofit lnSpcReduction="10000"/>
          </a:bodyPr>
          <a:lstStyle/>
          <a:p>
            <a:r>
              <a:rPr lang="en-US" dirty="0" smtClean="0"/>
              <a:t>Monitor is located at the edge of drill pad</a:t>
            </a:r>
          </a:p>
          <a:p>
            <a:r>
              <a:rPr lang="en-US" dirty="0" smtClean="0"/>
              <a:t>Drill rig located at well sites ~1 month per well</a:t>
            </a:r>
          </a:p>
          <a:p>
            <a:r>
              <a:rPr lang="en-US" dirty="0" smtClean="0"/>
              <a:t>Rig operated 1 week per well on diesel fuel remaining weeks on line power</a:t>
            </a:r>
          </a:p>
          <a:p>
            <a:r>
              <a:rPr lang="en-US" dirty="0" smtClean="0"/>
              <a:t>Therefore 1 week of drill rig impacts </a:t>
            </a:r>
          </a:p>
          <a:p>
            <a:r>
              <a:rPr lang="en-US" dirty="0" smtClean="0"/>
              <a:t>3 weeks of background and mobile source impacts</a:t>
            </a:r>
          </a:p>
          <a:p>
            <a:r>
              <a:rPr lang="en-US" dirty="0" smtClean="0"/>
              <a:t>Distance between source and monitor changed as new wells were drilled</a:t>
            </a:r>
          </a:p>
          <a:p>
            <a:endParaRPr lang="en-US" dirty="0"/>
          </a:p>
        </p:txBody>
      </p:sp>
      <p:sp>
        <p:nvSpPr>
          <p:cNvPr id="6" name="Slide Number Placeholder 5"/>
          <p:cNvSpPr>
            <a:spLocks noGrp="1"/>
          </p:cNvSpPr>
          <p:nvPr>
            <p:ph type="sldNum" sz="quarter" idx="12"/>
          </p:nvPr>
        </p:nvSpPr>
        <p:spPr/>
        <p:txBody>
          <a:bodyPr/>
          <a:lstStyle/>
          <a:p>
            <a:fld id="{00C2E437-FBC0-49C6-B5F9-BF637969F11D}" type="slidenum">
              <a:rPr lang="en-US" smtClean="0"/>
              <a:t>12</a:t>
            </a:fld>
            <a:endParaRPr lang="en-US"/>
          </a:p>
        </p:txBody>
      </p:sp>
    </p:spTree>
    <p:extLst>
      <p:ext uri="{BB962C8B-B14F-4D97-AF65-F5344CB8AC3E}">
        <p14:creationId xmlns:p14="http://schemas.microsoft.com/office/powerpoint/2010/main" val="594048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C2E437-FBC0-49C6-B5F9-BF637969F11D}" type="slidenum">
              <a:rPr lang="en-US" smtClean="0"/>
              <a:t>13</a:t>
            </a:fld>
            <a:endParaRPr lang="en-US"/>
          </a:p>
        </p:txBody>
      </p:sp>
      <p:pic>
        <p:nvPicPr>
          <p:cNvPr id="5122" name="Picture 2" descr="C:\Users\doug\AppData\Local\Microsoft\Windows\Temporary Internet Files\Content.Outlook\SAKL38KI\a_pad_1of2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617440"/>
            <a:ext cx="3581400" cy="46347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29200" y="3429000"/>
            <a:ext cx="955070" cy="369332"/>
          </a:xfrm>
          <a:prstGeom prst="rect">
            <a:avLst/>
          </a:prstGeom>
          <a:noFill/>
        </p:spPr>
        <p:txBody>
          <a:bodyPr wrap="none" rtlCol="0">
            <a:spAutoFit/>
          </a:bodyPr>
          <a:lstStyle/>
          <a:p>
            <a:r>
              <a:rPr lang="en-US" dirty="0" smtClean="0"/>
              <a:t>Monitor</a:t>
            </a:r>
            <a:endParaRPr lang="en-US" dirty="0"/>
          </a:p>
        </p:txBody>
      </p:sp>
      <p:cxnSp>
        <p:nvCxnSpPr>
          <p:cNvPr id="7" name="Straight Arrow Connector 6"/>
          <p:cNvCxnSpPr/>
          <p:nvPr/>
        </p:nvCxnSpPr>
        <p:spPr>
          <a:xfrm flipH="1">
            <a:off x="4648200" y="3613666"/>
            <a:ext cx="3810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257800" y="2667000"/>
            <a:ext cx="692369" cy="369332"/>
          </a:xfrm>
          <a:prstGeom prst="rect">
            <a:avLst/>
          </a:prstGeom>
          <a:noFill/>
        </p:spPr>
        <p:txBody>
          <a:bodyPr wrap="none" rtlCol="0">
            <a:spAutoFit/>
          </a:bodyPr>
          <a:lstStyle/>
          <a:p>
            <a:r>
              <a:rPr lang="en-US" dirty="0" smtClean="0"/>
              <a:t>Wells</a:t>
            </a:r>
            <a:endParaRPr lang="en-US" dirty="0"/>
          </a:p>
        </p:txBody>
      </p:sp>
      <p:cxnSp>
        <p:nvCxnSpPr>
          <p:cNvPr id="10" name="Straight Arrow Connector 9"/>
          <p:cNvCxnSpPr>
            <a:stCxn id="8" idx="1"/>
          </p:cNvCxnSpPr>
          <p:nvPr/>
        </p:nvCxnSpPr>
        <p:spPr>
          <a:xfrm flipH="1">
            <a:off x="5029200" y="2851666"/>
            <a:ext cx="228600" cy="3487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14600" y="533400"/>
            <a:ext cx="6540252" cy="461665"/>
          </a:xfrm>
          <a:prstGeom prst="rect">
            <a:avLst/>
          </a:prstGeom>
          <a:noFill/>
        </p:spPr>
        <p:txBody>
          <a:bodyPr wrap="none" rtlCol="0">
            <a:spAutoFit/>
          </a:bodyPr>
          <a:lstStyle/>
          <a:p>
            <a:r>
              <a:rPr lang="en-US" sz="2400" dirty="0" smtClean="0"/>
              <a:t>Typical Drill Pad and Ambient Monitoring Site in AK</a:t>
            </a:r>
            <a:endParaRPr lang="en-US" sz="2400" dirty="0"/>
          </a:p>
        </p:txBody>
      </p:sp>
      <p:sp>
        <p:nvSpPr>
          <p:cNvPr id="12" name="TextBox 11"/>
          <p:cNvSpPr txBox="1"/>
          <p:nvPr/>
        </p:nvSpPr>
        <p:spPr>
          <a:xfrm>
            <a:off x="914399" y="6403703"/>
            <a:ext cx="3918701" cy="369332"/>
          </a:xfrm>
          <a:prstGeom prst="rect">
            <a:avLst/>
          </a:prstGeom>
          <a:noFill/>
        </p:spPr>
        <p:txBody>
          <a:bodyPr wrap="none" rtlCol="0">
            <a:spAutoFit/>
          </a:bodyPr>
          <a:lstStyle/>
          <a:p>
            <a:r>
              <a:rPr lang="en-US" dirty="0" smtClean="0"/>
              <a:t>Not pad used in WRAP study but similar</a:t>
            </a:r>
            <a:endParaRPr lang="en-US" dirty="0"/>
          </a:p>
        </p:txBody>
      </p:sp>
    </p:spTree>
    <p:extLst>
      <p:ext uri="{BB962C8B-B14F-4D97-AF65-F5344CB8AC3E}">
        <p14:creationId xmlns:p14="http://schemas.microsoft.com/office/powerpoint/2010/main" val="2277095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497" y="152400"/>
            <a:ext cx="7004504" cy="955618"/>
          </a:xfrm>
        </p:spPr>
        <p:txBody>
          <a:bodyPr>
            <a:normAutofit fontScale="90000"/>
          </a:bodyPr>
          <a:lstStyle/>
          <a:p>
            <a:r>
              <a:rPr lang="en-US" dirty="0">
                <a:solidFill>
                  <a:schemeClr val="accent1"/>
                </a:solidFill>
              </a:rPr>
              <a:t>AK</a:t>
            </a:r>
            <a:r>
              <a:rPr lang="en-US" dirty="0"/>
              <a:t> </a:t>
            </a:r>
            <a:r>
              <a:rPr lang="en-US" dirty="0" smtClean="0"/>
              <a:t/>
            </a:r>
            <a:br>
              <a:rPr lang="en-US" dirty="0" smtClean="0"/>
            </a:br>
            <a:r>
              <a:rPr lang="en-US" sz="2700" dirty="0" smtClean="0"/>
              <a:t>Recommendations </a:t>
            </a:r>
            <a:r>
              <a:rPr lang="en-US" sz="2700" b="1" dirty="0" smtClean="0"/>
              <a:t>for Analysis of Drill Rig Data</a:t>
            </a:r>
            <a:r>
              <a:rPr lang="en-US" sz="2700" dirty="0" smtClean="0"/>
              <a:t/>
            </a:r>
            <a:br>
              <a:rPr lang="en-US" sz="2700" dirty="0" smtClean="0"/>
            </a:br>
            <a:endParaRPr lang="en-US" sz="2700" dirty="0"/>
          </a:p>
        </p:txBody>
      </p:sp>
      <p:sp>
        <p:nvSpPr>
          <p:cNvPr id="3" name="Content Placeholder 2"/>
          <p:cNvSpPr>
            <a:spLocks noGrp="1"/>
          </p:cNvSpPr>
          <p:nvPr>
            <p:ph idx="1"/>
          </p:nvPr>
        </p:nvSpPr>
        <p:spPr/>
        <p:txBody>
          <a:bodyPr>
            <a:normAutofit fontScale="85000" lnSpcReduction="20000"/>
          </a:bodyPr>
          <a:lstStyle/>
          <a:p>
            <a:r>
              <a:rPr lang="en-US" b="1" dirty="0" smtClean="0"/>
              <a:t>Task </a:t>
            </a:r>
            <a:r>
              <a:rPr lang="en-US" b="1" dirty="0"/>
              <a:t>recommendations needed prior to model evaluation (data review)</a:t>
            </a:r>
            <a:endParaRPr lang="en-US" dirty="0"/>
          </a:p>
          <a:p>
            <a:pPr lvl="0"/>
            <a:r>
              <a:rPr lang="en-US" dirty="0"/>
              <a:t>Need to calculate mass emission rate for all </a:t>
            </a:r>
            <a:r>
              <a:rPr lang="en-US" dirty="0" smtClean="0"/>
              <a:t>sources</a:t>
            </a:r>
          </a:p>
          <a:p>
            <a:pPr lvl="1"/>
            <a:r>
              <a:rPr lang="en-US" dirty="0" smtClean="0"/>
              <a:t>Method </a:t>
            </a:r>
            <a:r>
              <a:rPr lang="en-US" dirty="0"/>
              <a:t>19 should be </a:t>
            </a:r>
            <a:r>
              <a:rPr lang="en-US" dirty="0" smtClean="0"/>
              <a:t>used  </a:t>
            </a:r>
            <a:endParaRPr lang="en-US" dirty="0"/>
          </a:p>
          <a:p>
            <a:pPr lvl="1"/>
            <a:r>
              <a:rPr lang="en-US" dirty="0" smtClean="0"/>
              <a:t>Verification </a:t>
            </a:r>
            <a:r>
              <a:rPr lang="en-US" dirty="0"/>
              <a:t>is needed to ensure data are available for necessary </a:t>
            </a:r>
            <a:r>
              <a:rPr lang="en-US" dirty="0" smtClean="0"/>
              <a:t>calculations</a:t>
            </a:r>
            <a:endParaRPr lang="en-US" dirty="0"/>
          </a:p>
          <a:p>
            <a:pPr lvl="1"/>
            <a:r>
              <a:rPr lang="en-US" dirty="0"/>
              <a:t>Calculate actual exit velocity based on stack diameter and Method 19 volume flow </a:t>
            </a:r>
            <a:r>
              <a:rPr lang="en-US" dirty="0" smtClean="0"/>
              <a:t>calculations</a:t>
            </a:r>
            <a:endParaRPr lang="en-US" dirty="0"/>
          </a:p>
          <a:p>
            <a:pPr lvl="0"/>
            <a:r>
              <a:rPr lang="en-US" dirty="0"/>
              <a:t>Need to calculate the distance between the well being drilled and the downwind </a:t>
            </a:r>
            <a:r>
              <a:rPr lang="en-US" dirty="0" smtClean="0"/>
              <a:t>monitor  </a:t>
            </a:r>
          </a:p>
          <a:p>
            <a:pPr lvl="1"/>
            <a:r>
              <a:rPr lang="en-US" dirty="0" smtClean="0"/>
              <a:t>The </a:t>
            </a:r>
            <a:r>
              <a:rPr lang="en-US" dirty="0"/>
              <a:t>distance between source and monitor changed for each well that was </a:t>
            </a:r>
            <a:r>
              <a:rPr lang="en-US" dirty="0" smtClean="0"/>
              <a:t>drilled</a:t>
            </a:r>
          </a:p>
          <a:p>
            <a:pPr lvl="1"/>
            <a:r>
              <a:rPr lang="en-US" dirty="0" smtClean="0"/>
              <a:t>Google </a:t>
            </a:r>
            <a:r>
              <a:rPr lang="en-US" dirty="0"/>
              <a:t>Earth is not accurate in this </a:t>
            </a:r>
            <a:r>
              <a:rPr lang="en-US" dirty="0" smtClean="0"/>
              <a:t>region</a:t>
            </a:r>
            <a:endParaRPr lang="en-US" dirty="0"/>
          </a:p>
          <a:p>
            <a:endParaRPr lang="en-US" dirty="0"/>
          </a:p>
        </p:txBody>
      </p:sp>
      <p:sp>
        <p:nvSpPr>
          <p:cNvPr id="6" name="Slide Number Placeholder 5"/>
          <p:cNvSpPr>
            <a:spLocks noGrp="1"/>
          </p:cNvSpPr>
          <p:nvPr>
            <p:ph type="sldNum" sz="quarter" idx="12"/>
          </p:nvPr>
        </p:nvSpPr>
        <p:spPr/>
        <p:txBody>
          <a:bodyPr/>
          <a:lstStyle/>
          <a:p>
            <a:fld id="{00C2E437-FBC0-49C6-B5F9-BF637969F11D}" type="slidenum">
              <a:rPr lang="en-US" smtClean="0"/>
              <a:t>14</a:t>
            </a:fld>
            <a:endParaRPr lang="en-US"/>
          </a:p>
        </p:txBody>
      </p:sp>
    </p:spTree>
    <p:extLst>
      <p:ext uri="{BB962C8B-B14F-4D97-AF65-F5344CB8AC3E}">
        <p14:creationId xmlns:p14="http://schemas.microsoft.com/office/powerpoint/2010/main" val="1936966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2" y="457200"/>
            <a:ext cx="8229600" cy="1143000"/>
          </a:xfrm>
        </p:spPr>
        <p:txBody>
          <a:bodyPr>
            <a:normAutofit fontScale="90000"/>
          </a:bodyPr>
          <a:lstStyle/>
          <a:p>
            <a:pPr algn="r"/>
            <a:r>
              <a:rPr lang="en-US" b="1" dirty="0" smtClean="0">
                <a:solidFill>
                  <a:schemeClr val="accent1"/>
                </a:solidFill>
              </a:rPr>
              <a:t>AK</a:t>
            </a:r>
            <a:r>
              <a:rPr lang="en-US" b="1" dirty="0" smtClean="0"/>
              <a:t> </a:t>
            </a:r>
            <a:br>
              <a:rPr lang="en-US" b="1" dirty="0" smtClean="0"/>
            </a:br>
            <a:r>
              <a:rPr lang="en-US" b="1" dirty="0" smtClean="0"/>
              <a:t>Analysis of Ambient and </a:t>
            </a:r>
            <a:r>
              <a:rPr lang="en-US" dirty="0"/>
              <a:t>S</a:t>
            </a:r>
            <a:r>
              <a:rPr lang="en-US" b="1" dirty="0" smtClean="0"/>
              <a:t>ource Data</a:t>
            </a:r>
            <a:r>
              <a:rPr lang="en-US" dirty="0" smtClean="0"/>
              <a:t/>
            </a:r>
            <a:br>
              <a:rPr lang="en-US" dirty="0" smtClean="0"/>
            </a:br>
            <a:endParaRPr lang="en-US" dirty="0"/>
          </a:p>
        </p:txBody>
      </p:sp>
      <p:sp>
        <p:nvSpPr>
          <p:cNvPr id="3" name="Content Placeholder 2"/>
          <p:cNvSpPr>
            <a:spLocks noGrp="1"/>
          </p:cNvSpPr>
          <p:nvPr>
            <p:ph idx="1"/>
          </p:nvPr>
        </p:nvSpPr>
        <p:spPr>
          <a:xfrm>
            <a:off x="269413" y="1295530"/>
            <a:ext cx="8598183" cy="5562469"/>
          </a:xfrm>
        </p:spPr>
        <p:txBody>
          <a:bodyPr>
            <a:normAutofit fontScale="70000" lnSpcReduction="20000"/>
          </a:bodyPr>
          <a:lstStyle/>
          <a:p>
            <a:pPr lvl="0"/>
            <a:r>
              <a:rPr lang="en-US" sz="3300" dirty="0" smtClean="0"/>
              <a:t>Need </a:t>
            </a:r>
            <a:r>
              <a:rPr lang="en-US" sz="3300" dirty="0"/>
              <a:t>to correlate emission data with the ambient data and determine a subset of ambient measurements when the drill rigs were being powered by diesel as opposed to line </a:t>
            </a:r>
            <a:r>
              <a:rPr lang="en-US" sz="3300" dirty="0" smtClean="0"/>
              <a:t>power </a:t>
            </a:r>
          </a:p>
          <a:p>
            <a:pPr lvl="0"/>
            <a:r>
              <a:rPr lang="en-US" sz="3300" dirty="0" smtClean="0"/>
              <a:t>Ambient </a:t>
            </a:r>
            <a:r>
              <a:rPr lang="en-US" sz="3300" dirty="0"/>
              <a:t>data when the rigs were on diesel needs to be further reviewed to evaluate trends in ambient concentrations under different emission rates and meteorological </a:t>
            </a:r>
            <a:r>
              <a:rPr lang="en-US" sz="3300" dirty="0" smtClean="0"/>
              <a:t>conditions </a:t>
            </a:r>
            <a:endParaRPr lang="en-US" sz="3300" dirty="0"/>
          </a:p>
          <a:p>
            <a:pPr lvl="1"/>
            <a:r>
              <a:rPr lang="en-US" dirty="0"/>
              <a:t>Evaluate wind direction alignment to actual source </a:t>
            </a:r>
            <a:r>
              <a:rPr lang="en-US" dirty="0" smtClean="0"/>
              <a:t>azimuth</a:t>
            </a:r>
            <a:endParaRPr lang="en-US" dirty="0"/>
          </a:p>
          <a:p>
            <a:pPr lvl="1"/>
            <a:r>
              <a:rPr lang="en-US" dirty="0"/>
              <a:t> Evaluate NO</a:t>
            </a:r>
            <a:r>
              <a:rPr lang="en-US" baseline="-25000" dirty="0"/>
              <a:t>2</a:t>
            </a:r>
            <a:r>
              <a:rPr lang="en-US" dirty="0"/>
              <a:t>/NOx ratio based on what portion of the plume impacts the monitor.  This may not be clear cut because of additional entrainment from </a:t>
            </a:r>
            <a:r>
              <a:rPr lang="en-US" dirty="0" smtClean="0"/>
              <a:t>structures </a:t>
            </a:r>
            <a:endParaRPr lang="en-US" dirty="0"/>
          </a:p>
          <a:p>
            <a:pPr lvl="1"/>
            <a:r>
              <a:rPr lang="en-US" dirty="0"/>
              <a:t>Evaluate the change in distance as the drill rig moved and the distance between the rig and the monitor </a:t>
            </a:r>
            <a:r>
              <a:rPr lang="en-US" dirty="0" smtClean="0"/>
              <a:t>changed</a:t>
            </a:r>
            <a:endParaRPr lang="en-US" dirty="0"/>
          </a:p>
          <a:p>
            <a:pPr lvl="1"/>
            <a:r>
              <a:rPr lang="en-US" dirty="0"/>
              <a:t> Identify potential influence from mobile source </a:t>
            </a:r>
            <a:r>
              <a:rPr lang="en-US" dirty="0" smtClean="0"/>
              <a:t>emissions</a:t>
            </a:r>
            <a:endParaRPr lang="en-US" dirty="0"/>
          </a:p>
          <a:p>
            <a:pPr lvl="1"/>
            <a:r>
              <a:rPr lang="en-US" dirty="0"/>
              <a:t>Review ambient ozone data and evaluate ozone </a:t>
            </a:r>
            <a:r>
              <a:rPr lang="en-US" dirty="0" smtClean="0"/>
              <a:t>scavenging</a:t>
            </a:r>
            <a:endParaRPr lang="en-US" dirty="0"/>
          </a:p>
          <a:p>
            <a:pPr lvl="1"/>
            <a:r>
              <a:rPr lang="en-US" dirty="0"/>
              <a:t>Identify periods of ambient and source data that can be used for model </a:t>
            </a:r>
            <a:r>
              <a:rPr lang="en-US" dirty="0" smtClean="0"/>
              <a:t>evaluation</a:t>
            </a:r>
            <a:endParaRPr lang="en-US" dirty="0"/>
          </a:p>
          <a:p>
            <a:endParaRPr lang="en-US" dirty="0"/>
          </a:p>
        </p:txBody>
      </p:sp>
      <p:sp>
        <p:nvSpPr>
          <p:cNvPr id="6" name="Slide Number Placeholder 5"/>
          <p:cNvSpPr>
            <a:spLocks noGrp="1"/>
          </p:cNvSpPr>
          <p:nvPr>
            <p:ph type="sldNum" sz="quarter" idx="12"/>
          </p:nvPr>
        </p:nvSpPr>
        <p:spPr/>
        <p:txBody>
          <a:bodyPr/>
          <a:lstStyle/>
          <a:p>
            <a:fld id="{00C2E437-FBC0-49C6-B5F9-BF637969F11D}" type="slidenum">
              <a:rPr lang="en-US" smtClean="0"/>
              <a:t>15</a:t>
            </a:fld>
            <a:endParaRPr lang="en-US"/>
          </a:p>
        </p:txBody>
      </p:sp>
    </p:spTree>
    <p:extLst>
      <p:ext uri="{BB962C8B-B14F-4D97-AF65-F5344CB8AC3E}">
        <p14:creationId xmlns:p14="http://schemas.microsoft.com/office/powerpoint/2010/main" val="1830406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8305801" cy="1108019"/>
          </a:xfrm>
        </p:spPr>
        <p:txBody>
          <a:bodyPr>
            <a:normAutofit/>
          </a:bodyPr>
          <a:lstStyle/>
          <a:p>
            <a:pPr algn="r"/>
            <a:r>
              <a:rPr lang="en-US" b="1" dirty="0" smtClean="0">
                <a:solidFill>
                  <a:schemeClr val="accent1"/>
                </a:solidFill>
              </a:rPr>
              <a:t>AK</a:t>
            </a:r>
            <a:r>
              <a:rPr lang="en-US" b="1" dirty="0" smtClean="0"/>
              <a:t> </a:t>
            </a:r>
            <a:br>
              <a:rPr lang="en-US" b="1" dirty="0" smtClean="0"/>
            </a:br>
            <a:r>
              <a:rPr lang="en-US" sz="2400" b="1" dirty="0" smtClean="0"/>
              <a:t>Analysis of Ambient and Source Data (continued)</a:t>
            </a:r>
            <a:endParaRPr lang="en-US" sz="2400" dirty="0"/>
          </a:p>
        </p:txBody>
      </p:sp>
      <p:sp>
        <p:nvSpPr>
          <p:cNvPr id="3" name="Content Placeholder 2"/>
          <p:cNvSpPr>
            <a:spLocks noGrp="1"/>
          </p:cNvSpPr>
          <p:nvPr>
            <p:ph idx="1"/>
          </p:nvPr>
        </p:nvSpPr>
        <p:spPr>
          <a:xfrm>
            <a:off x="457200" y="1828800"/>
            <a:ext cx="8229600" cy="4525963"/>
          </a:xfrm>
        </p:spPr>
        <p:txBody>
          <a:bodyPr>
            <a:normAutofit lnSpcReduction="10000"/>
          </a:bodyPr>
          <a:lstStyle/>
          <a:p>
            <a:pPr lvl="0"/>
            <a:r>
              <a:rPr lang="en-US" dirty="0"/>
              <a:t>The ambient data when the rigs were on line power will be useful in determining the influence of mobile </a:t>
            </a:r>
            <a:r>
              <a:rPr lang="en-US" dirty="0" smtClean="0"/>
              <a:t>sources</a:t>
            </a:r>
            <a:endParaRPr lang="en-US" dirty="0"/>
          </a:p>
          <a:p>
            <a:pPr lvl="0"/>
            <a:r>
              <a:rPr lang="en-US" dirty="0"/>
              <a:t>Examine peak concentrations when using line </a:t>
            </a:r>
            <a:r>
              <a:rPr lang="en-US" dirty="0" smtClean="0"/>
              <a:t>power</a:t>
            </a:r>
            <a:endParaRPr lang="en-US" dirty="0"/>
          </a:p>
          <a:p>
            <a:r>
              <a:rPr lang="en-US" dirty="0"/>
              <a:t>Examine NO2/NOx ratios.  There may be a possible change in the NO2/NOx ratio for mobile sources compared to the diesel engines</a:t>
            </a:r>
          </a:p>
        </p:txBody>
      </p:sp>
      <p:sp>
        <p:nvSpPr>
          <p:cNvPr id="6" name="Slide Number Placeholder 5"/>
          <p:cNvSpPr>
            <a:spLocks noGrp="1"/>
          </p:cNvSpPr>
          <p:nvPr>
            <p:ph type="sldNum" sz="quarter" idx="12"/>
          </p:nvPr>
        </p:nvSpPr>
        <p:spPr/>
        <p:txBody>
          <a:bodyPr/>
          <a:lstStyle/>
          <a:p>
            <a:fld id="{00C2E437-FBC0-49C6-B5F9-BF637969F11D}" type="slidenum">
              <a:rPr lang="en-US" smtClean="0"/>
              <a:t>16</a:t>
            </a:fld>
            <a:endParaRPr lang="en-US"/>
          </a:p>
        </p:txBody>
      </p:sp>
    </p:spTree>
    <p:extLst>
      <p:ext uri="{BB962C8B-B14F-4D97-AF65-F5344CB8AC3E}">
        <p14:creationId xmlns:p14="http://schemas.microsoft.com/office/powerpoint/2010/main" val="2499211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pPr algn="r"/>
            <a:r>
              <a:rPr lang="en-US" sz="2400" b="1" dirty="0" smtClean="0">
                <a:solidFill>
                  <a:schemeClr val="accent1"/>
                </a:solidFill>
              </a:rPr>
              <a:t>AK</a:t>
            </a:r>
            <a:r>
              <a:rPr lang="en-US" sz="2400" b="1" dirty="0" smtClean="0"/>
              <a:t> </a:t>
            </a:r>
            <a:br>
              <a:rPr lang="en-US" sz="2400" b="1" dirty="0" smtClean="0"/>
            </a:br>
            <a:r>
              <a:rPr lang="en-US" sz="2400" b="1" dirty="0" smtClean="0"/>
              <a:t>Additional Data Needed for Model Input</a:t>
            </a: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normAutofit fontScale="77500" lnSpcReduction="20000"/>
          </a:bodyPr>
          <a:lstStyle/>
          <a:p>
            <a:pPr lvl="0"/>
            <a:r>
              <a:rPr lang="en-US" dirty="0" smtClean="0"/>
              <a:t>Need </a:t>
            </a:r>
            <a:r>
              <a:rPr lang="en-US" dirty="0"/>
              <a:t>to agree on the approach for the conversion of ppb to ug/m</a:t>
            </a:r>
            <a:r>
              <a:rPr lang="en-US" baseline="30000" dirty="0"/>
              <a:t>3</a:t>
            </a:r>
            <a:r>
              <a:rPr lang="en-US" dirty="0"/>
              <a:t> actual or </a:t>
            </a:r>
            <a:r>
              <a:rPr lang="en-US" dirty="0" smtClean="0"/>
              <a:t>standard </a:t>
            </a:r>
            <a:endParaRPr lang="en-US" dirty="0"/>
          </a:p>
          <a:p>
            <a:pPr lvl="0"/>
            <a:r>
              <a:rPr lang="en-US" dirty="0"/>
              <a:t>Need to calculate downwash parameters for BPIP.  Previous modeling conducted for the rig indicated that BPIP PRIME did not accurately estimate the ambient turbulence generated by the </a:t>
            </a:r>
            <a:r>
              <a:rPr lang="en-US" dirty="0" smtClean="0"/>
              <a:t>rig</a:t>
            </a:r>
            <a:endParaRPr lang="en-US" dirty="0"/>
          </a:p>
          <a:p>
            <a:pPr lvl="0"/>
            <a:r>
              <a:rPr lang="en-US" dirty="0"/>
              <a:t>Determine surface roughness using multiple approaches</a:t>
            </a:r>
          </a:p>
          <a:p>
            <a:pPr lvl="1"/>
            <a:r>
              <a:rPr lang="en-US" dirty="0"/>
              <a:t>Tundra</a:t>
            </a:r>
          </a:p>
          <a:p>
            <a:pPr lvl="1"/>
            <a:r>
              <a:rPr lang="en-US" dirty="0"/>
              <a:t>Surface roughness based on the physical structure height</a:t>
            </a:r>
          </a:p>
          <a:p>
            <a:pPr lvl="1"/>
            <a:r>
              <a:rPr lang="en-US" dirty="0"/>
              <a:t>Potentially evaluate surface roughness by wind direction</a:t>
            </a:r>
          </a:p>
          <a:p>
            <a:pPr lvl="0"/>
            <a:r>
              <a:rPr lang="en-US" dirty="0"/>
              <a:t>Obtain upper air data and process met data through </a:t>
            </a:r>
            <a:r>
              <a:rPr lang="en-US" dirty="0" smtClean="0"/>
              <a:t>AERMET</a:t>
            </a:r>
            <a:endParaRPr lang="en-US" dirty="0"/>
          </a:p>
          <a:p>
            <a:endParaRPr lang="en-US" dirty="0"/>
          </a:p>
        </p:txBody>
      </p:sp>
      <p:sp>
        <p:nvSpPr>
          <p:cNvPr id="6" name="Slide Number Placeholder 5"/>
          <p:cNvSpPr>
            <a:spLocks noGrp="1"/>
          </p:cNvSpPr>
          <p:nvPr>
            <p:ph type="sldNum" sz="quarter" idx="12"/>
          </p:nvPr>
        </p:nvSpPr>
        <p:spPr/>
        <p:txBody>
          <a:bodyPr/>
          <a:lstStyle/>
          <a:p>
            <a:fld id="{00C2E437-FBC0-49C6-B5F9-BF637969F11D}" type="slidenum">
              <a:rPr lang="en-US" smtClean="0"/>
              <a:t>17</a:t>
            </a:fld>
            <a:endParaRPr lang="en-US"/>
          </a:p>
        </p:txBody>
      </p:sp>
    </p:spTree>
    <p:extLst>
      <p:ext uri="{BB962C8B-B14F-4D97-AF65-F5344CB8AC3E}">
        <p14:creationId xmlns:p14="http://schemas.microsoft.com/office/powerpoint/2010/main" val="4250414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497" y="-1"/>
            <a:ext cx="6394903" cy="1108019"/>
          </a:xfrm>
        </p:spPr>
        <p:txBody>
          <a:bodyPr>
            <a:normAutofit/>
          </a:bodyPr>
          <a:lstStyle/>
          <a:p>
            <a:pPr algn="r"/>
            <a:r>
              <a:rPr lang="en-US" dirty="0" smtClean="0">
                <a:solidFill>
                  <a:schemeClr val="accent1"/>
                </a:solidFill>
              </a:rPr>
              <a:t>AK</a:t>
            </a:r>
            <a:r>
              <a:rPr lang="en-US" dirty="0" smtClean="0"/>
              <a:t/>
            </a:r>
            <a:br>
              <a:rPr lang="en-US" dirty="0" smtClean="0"/>
            </a:br>
            <a:r>
              <a:rPr lang="en-US" dirty="0" smtClean="0"/>
              <a:t>Drilling Rig</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828800"/>
            <a:ext cx="4695467" cy="341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00C2E437-FBC0-49C6-B5F9-BF637969F11D}" type="slidenum">
              <a:rPr lang="en-US" smtClean="0"/>
              <a:t>18</a:t>
            </a:fld>
            <a:endParaRPr lang="en-US"/>
          </a:p>
        </p:txBody>
      </p:sp>
      <p:sp>
        <p:nvSpPr>
          <p:cNvPr id="4" name="TextBox 3"/>
          <p:cNvSpPr txBox="1"/>
          <p:nvPr/>
        </p:nvSpPr>
        <p:spPr>
          <a:xfrm>
            <a:off x="838200" y="5867400"/>
            <a:ext cx="6891438" cy="646331"/>
          </a:xfrm>
          <a:prstGeom prst="rect">
            <a:avLst/>
          </a:prstGeom>
          <a:noFill/>
        </p:spPr>
        <p:txBody>
          <a:bodyPr wrap="none" rtlCol="0">
            <a:spAutoFit/>
          </a:bodyPr>
          <a:lstStyle/>
          <a:p>
            <a:r>
              <a:rPr lang="en-US" dirty="0" smtClean="0"/>
              <a:t>Previous analysis indicated that enhanced turbulence from rig structure</a:t>
            </a:r>
          </a:p>
          <a:p>
            <a:r>
              <a:rPr lang="en-US" dirty="0" smtClean="0"/>
              <a:t> was needed to describe nearfield concentrations</a:t>
            </a:r>
            <a:endParaRPr lang="en-US" dirty="0"/>
          </a:p>
        </p:txBody>
      </p:sp>
    </p:spTree>
    <p:extLst>
      <p:ext uri="{BB962C8B-B14F-4D97-AF65-F5344CB8AC3E}">
        <p14:creationId xmlns:p14="http://schemas.microsoft.com/office/powerpoint/2010/main" val="3731127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Database Deliverables</a:t>
            </a:r>
            <a:endParaRPr lang="en-US" dirty="0"/>
          </a:p>
        </p:txBody>
      </p:sp>
      <p:sp>
        <p:nvSpPr>
          <p:cNvPr id="3" name="Content Placeholder 2"/>
          <p:cNvSpPr>
            <a:spLocks noGrp="1"/>
          </p:cNvSpPr>
          <p:nvPr>
            <p:ph idx="1"/>
          </p:nvPr>
        </p:nvSpPr>
        <p:spPr/>
        <p:txBody>
          <a:bodyPr>
            <a:normAutofit/>
          </a:bodyPr>
          <a:lstStyle/>
          <a:p>
            <a:pPr lvl="0"/>
            <a:r>
              <a:rPr lang="en-US" dirty="0"/>
              <a:t>Results of the analysis </a:t>
            </a:r>
            <a:r>
              <a:rPr lang="en-US" dirty="0" smtClean="0"/>
              <a:t>of monitoring data need </a:t>
            </a:r>
            <a:r>
              <a:rPr lang="en-US" dirty="0"/>
              <a:t>to be summarized in a </a:t>
            </a:r>
            <a:r>
              <a:rPr lang="en-US" dirty="0" smtClean="0"/>
              <a:t>report </a:t>
            </a:r>
            <a:endParaRPr lang="en-US" dirty="0"/>
          </a:p>
          <a:p>
            <a:pPr lvl="0"/>
            <a:r>
              <a:rPr lang="en-US" dirty="0" smtClean="0"/>
              <a:t>Construct </a:t>
            </a:r>
            <a:r>
              <a:rPr lang="en-US" dirty="0"/>
              <a:t>a modeling database that identifies data to be used for model </a:t>
            </a:r>
            <a:r>
              <a:rPr lang="en-US" dirty="0" smtClean="0"/>
              <a:t>evaluation</a:t>
            </a:r>
          </a:p>
          <a:p>
            <a:pPr lvl="0"/>
            <a:r>
              <a:rPr lang="en-US" dirty="0" smtClean="0"/>
              <a:t>Database </a:t>
            </a:r>
            <a:r>
              <a:rPr lang="en-US" dirty="0"/>
              <a:t>should contain emission measurements, meteorological measurements and ambient measurements in a single </a:t>
            </a:r>
            <a:r>
              <a:rPr lang="en-US" dirty="0" smtClean="0"/>
              <a:t>file</a:t>
            </a:r>
            <a:endParaRPr lang="en-US" dirty="0"/>
          </a:p>
        </p:txBody>
      </p:sp>
      <p:sp>
        <p:nvSpPr>
          <p:cNvPr id="6" name="Slide Number Placeholder 5"/>
          <p:cNvSpPr>
            <a:spLocks noGrp="1"/>
          </p:cNvSpPr>
          <p:nvPr>
            <p:ph type="sldNum" sz="quarter" idx="12"/>
          </p:nvPr>
        </p:nvSpPr>
        <p:spPr/>
        <p:txBody>
          <a:bodyPr/>
          <a:lstStyle/>
          <a:p>
            <a:fld id="{00C2E437-FBC0-49C6-B5F9-BF637969F11D}" type="slidenum">
              <a:rPr lang="en-US" smtClean="0"/>
              <a:t>19</a:t>
            </a:fld>
            <a:endParaRPr lang="en-US" dirty="0"/>
          </a:p>
        </p:txBody>
      </p:sp>
    </p:spTree>
    <p:extLst>
      <p:ext uri="{BB962C8B-B14F-4D97-AF65-F5344CB8AC3E}">
        <p14:creationId xmlns:p14="http://schemas.microsoft.com/office/powerpoint/2010/main" val="1344546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Database Overview</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WRAP NO2 and NOx databases represent very detailed experimental programs that can be used to evaluate a non-reactive pollutant (e.g. NOx) and reactive NO2</a:t>
            </a:r>
          </a:p>
          <a:p>
            <a:r>
              <a:rPr lang="en-US" dirty="0" smtClean="0"/>
              <a:t>A complete evaluation of measurements is needed before model evaluations are conducted</a:t>
            </a:r>
          </a:p>
          <a:p>
            <a:r>
              <a:rPr lang="en-US" dirty="0" smtClean="0"/>
              <a:t>A database analysis will require a detailed plan, coordination and discussion among participants and stakeholders </a:t>
            </a:r>
          </a:p>
          <a:p>
            <a:r>
              <a:rPr lang="en-US" dirty="0" smtClean="0"/>
              <a:t>Analysis will require time and funding! </a:t>
            </a:r>
            <a:endParaRPr lang="en-US" dirty="0"/>
          </a:p>
        </p:txBody>
      </p:sp>
      <p:sp>
        <p:nvSpPr>
          <p:cNvPr id="6" name="Slide Number Placeholder 5"/>
          <p:cNvSpPr>
            <a:spLocks noGrp="1"/>
          </p:cNvSpPr>
          <p:nvPr>
            <p:ph type="sldNum" sz="quarter" idx="12"/>
          </p:nvPr>
        </p:nvSpPr>
        <p:spPr/>
        <p:txBody>
          <a:bodyPr/>
          <a:lstStyle/>
          <a:p>
            <a:fld id="{00C2E437-FBC0-49C6-B5F9-BF637969F11D}" type="slidenum">
              <a:rPr lang="en-US" smtClean="0"/>
              <a:t>2</a:t>
            </a:fld>
            <a:endParaRPr lang="en-US"/>
          </a:p>
        </p:txBody>
      </p:sp>
    </p:spTree>
    <p:extLst>
      <p:ext uri="{BB962C8B-B14F-4D97-AF65-F5344CB8AC3E}">
        <p14:creationId xmlns:p14="http://schemas.microsoft.com/office/powerpoint/2010/main" val="2895769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496" y="228600"/>
            <a:ext cx="6547304" cy="1108019"/>
          </a:xfrm>
        </p:spPr>
        <p:txBody>
          <a:bodyPr>
            <a:normAutofit fontScale="90000"/>
          </a:bodyPr>
          <a:lstStyle/>
          <a:p>
            <a:pPr algn="r"/>
            <a:r>
              <a:rPr lang="en-US" b="1" dirty="0" smtClean="0">
                <a:solidFill>
                  <a:schemeClr val="accent1"/>
                </a:solidFill>
              </a:rPr>
              <a:t>DJ and AK</a:t>
            </a:r>
            <a:br>
              <a:rPr lang="en-US" b="1" dirty="0" smtClean="0">
                <a:solidFill>
                  <a:schemeClr val="accent1"/>
                </a:solidFill>
              </a:rPr>
            </a:br>
            <a:r>
              <a:rPr lang="en-US" b="1" dirty="0" smtClean="0"/>
              <a:t>Model Evaluation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smtClean="0"/>
              <a:t>Agree </a:t>
            </a:r>
            <a:r>
              <a:rPr lang="en-US" dirty="0"/>
              <a:t>on model evaluation approach.  Possible model data comparisons</a:t>
            </a:r>
            <a:r>
              <a:rPr lang="en-US" dirty="0" smtClean="0"/>
              <a:t>:</a:t>
            </a:r>
          </a:p>
          <a:p>
            <a:r>
              <a:rPr lang="en-US" dirty="0"/>
              <a:t>Evaluate </a:t>
            </a:r>
            <a:r>
              <a:rPr lang="en-US" dirty="0" smtClean="0"/>
              <a:t>monitor predictions to monitoring data pairing </a:t>
            </a:r>
            <a:r>
              <a:rPr lang="en-US" dirty="0"/>
              <a:t>approaches</a:t>
            </a:r>
          </a:p>
          <a:p>
            <a:pPr lvl="1"/>
            <a:r>
              <a:rPr lang="en-US" dirty="0" smtClean="0"/>
              <a:t>Event basis – paired in time and space </a:t>
            </a:r>
            <a:endParaRPr lang="en-US" dirty="0"/>
          </a:p>
          <a:p>
            <a:pPr lvl="1"/>
            <a:r>
              <a:rPr lang="en-US" dirty="0" smtClean="0"/>
              <a:t>NOx</a:t>
            </a:r>
            <a:endParaRPr lang="en-US" dirty="0"/>
          </a:p>
          <a:p>
            <a:pPr lvl="1"/>
            <a:r>
              <a:rPr lang="en-US" dirty="0"/>
              <a:t>NO2</a:t>
            </a:r>
          </a:p>
          <a:p>
            <a:pPr lvl="1"/>
            <a:r>
              <a:rPr lang="en-US" dirty="0"/>
              <a:t>NO2/NOx ratio</a:t>
            </a:r>
          </a:p>
          <a:p>
            <a:pPr lvl="0"/>
            <a:r>
              <a:rPr lang="en-US" dirty="0" smtClean="0"/>
              <a:t>Develop </a:t>
            </a:r>
            <a:r>
              <a:rPr lang="en-US" dirty="0"/>
              <a:t>modeling protocol</a:t>
            </a:r>
          </a:p>
          <a:p>
            <a:pPr lvl="0"/>
            <a:r>
              <a:rPr lang="en-US" dirty="0"/>
              <a:t>Perform model evaluation</a:t>
            </a:r>
          </a:p>
          <a:p>
            <a:pPr lvl="0"/>
            <a:r>
              <a:rPr lang="en-US" dirty="0"/>
              <a:t>Report results</a:t>
            </a:r>
          </a:p>
          <a:p>
            <a:endParaRPr lang="en-US" dirty="0"/>
          </a:p>
        </p:txBody>
      </p:sp>
      <p:sp>
        <p:nvSpPr>
          <p:cNvPr id="6" name="Slide Number Placeholder 5"/>
          <p:cNvSpPr>
            <a:spLocks noGrp="1"/>
          </p:cNvSpPr>
          <p:nvPr>
            <p:ph type="sldNum" sz="quarter" idx="12"/>
          </p:nvPr>
        </p:nvSpPr>
        <p:spPr/>
        <p:txBody>
          <a:bodyPr/>
          <a:lstStyle/>
          <a:p>
            <a:fld id="{00C2E437-FBC0-49C6-B5F9-BF637969F11D}" type="slidenum">
              <a:rPr lang="en-US" smtClean="0"/>
              <a:t>20</a:t>
            </a:fld>
            <a:endParaRPr lang="en-US"/>
          </a:p>
        </p:txBody>
      </p:sp>
    </p:spTree>
    <p:extLst>
      <p:ext uri="{BB962C8B-B14F-4D97-AF65-F5344CB8AC3E}">
        <p14:creationId xmlns:p14="http://schemas.microsoft.com/office/powerpoint/2010/main" val="1488893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C2E437-FBC0-49C6-B5F9-BF637969F11D}"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4594979"/>
              </p:ext>
            </p:extLst>
          </p:nvPr>
        </p:nvGraphicFramePr>
        <p:xfrm>
          <a:off x="4343400" y="3402596"/>
          <a:ext cx="4570413" cy="3427413"/>
        </p:xfrm>
        <a:graphic>
          <a:graphicData uri="http://schemas.openxmlformats.org/presentationml/2006/ole">
            <mc:AlternateContent xmlns:mc="http://schemas.openxmlformats.org/markup-compatibility/2006">
              <mc:Choice xmlns:v="urn:schemas-microsoft-com:vml" Requires="v">
                <p:oleObj spid="_x0000_s4108" name="Slide" r:id="rId4" imgW="4139014" imgH="3104478" progId="PowerPoint.Slide.12">
                  <p:embed/>
                </p:oleObj>
              </mc:Choice>
              <mc:Fallback>
                <p:oleObj name="Slide" r:id="rId4" imgW="4139014" imgH="3104478" progId="PowerPoint.Slide.12">
                  <p:embed/>
                  <p:pic>
                    <p:nvPicPr>
                      <p:cNvPr id="0" name=""/>
                      <p:cNvPicPr/>
                      <p:nvPr/>
                    </p:nvPicPr>
                    <p:blipFill>
                      <a:blip r:embed="rId5"/>
                      <a:stretch>
                        <a:fillRect/>
                      </a:stretch>
                    </p:blipFill>
                    <p:spPr>
                      <a:xfrm>
                        <a:off x="4343400" y="3402596"/>
                        <a:ext cx="4570413" cy="3427413"/>
                      </a:xfrm>
                      <a:prstGeom prst="rect">
                        <a:avLst/>
                      </a:prstGeom>
                    </p:spPr>
                  </p:pic>
                </p:oleObj>
              </mc:Fallback>
            </mc:AlternateContent>
          </a:graphicData>
        </a:graphic>
      </p:graphicFrame>
      <p:sp>
        <p:nvSpPr>
          <p:cNvPr id="6" name="TextBox 5"/>
          <p:cNvSpPr txBox="1"/>
          <p:nvPr/>
        </p:nvSpPr>
        <p:spPr>
          <a:xfrm>
            <a:off x="5205046" y="3399583"/>
            <a:ext cx="1834733" cy="307777"/>
          </a:xfrm>
          <a:prstGeom prst="rect">
            <a:avLst/>
          </a:prstGeom>
          <a:noFill/>
        </p:spPr>
        <p:txBody>
          <a:bodyPr wrap="none" rtlCol="0">
            <a:spAutoFit/>
          </a:bodyPr>
          <a:lstStyle/>
          <a:p>
            <a:r>
              <a:rPr lang="en-US" sz="1400" dirty="0" smtClean="0"/>
              <a:t>NO2 using NOx pairing</a:t>
            </a:r>
            <a:endParaRPr lang="en-US" sz="1400" dirty="0"/>
          </a:p>
        </p:txBody>
      </p:sp>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306" y="4005737"/>
            <a:ext cx="2441490" cy="285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176525" y="3568860"/>
            <a:ext cx="1783052" cy="276999"/>
          </a:xfrm>
          <a:prstGeom prst="rect">
            <a:avLst/>
          </a:prstGeom>
        </p:spPr>
        <p:txBody>
          <a:bodyPr wrap="none">
            <a:spAutoFit/>
          </a:bodyPr>
          <a:lstStyle/>
          <a:p>
            <a:r>
              <a:rPr lang="en-US" sz="1200" dirty="0" smtClean="0"/>
              <a:t>NO2 independent of time</a:t>
            </a:r>
            <a:endParaRPr lang="en-US" sz="1200"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8704" y="933341"/>
            <a:ext cx="2581275"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410200" y="550986"/>
            <a:ext cx="2727991" cy="276999"/>
          </a:xfrm>
          <a:prstGeom prst="rect">
            <a:avLst/>
          </a:prstGeom>
          <a:noFill/>
        </p:spPr>
        <p:txBody>
          <a:bodyPr wrap="none" rtlCol="0">
            <a:spAutoFit/>
          </a:bodyPr>
          <a:lstStyle/>
          <a:p>
            <a:r>
              <a:rPr lang="en-US" sz="1200" dirty="0" smtClean="0"/>
              <a:t>Predicted and observed NO2/NOx ADMS</a:t>
            </a:r>
            <a:endParaRPr lang="en-US" sz="1200" dirty="0"/>
          </a:p>
        </p:txBody>
      </p:sp>
      <p:sp>
        <p:nvSpPr>
          <p:cNvPr id="11" name="TextBox 10"/>
          <p:cNvSpPr txBox="1"/>
          <p:nvPr/>
        </p:nvSpPr>
        <p:spPr>
          <a:xfrm>
            <a:off x="5439508" y="794841"/>
            <a:ext cx="2783198" cy="276999"/>
          </a:xfrm>
          <a:prstGeom prst="rect">
            <a:avLst/>
          </a:prstGeom>
          <a:noFill/>
        </p:spPr>
        <p:txBody>
          <a:bodyPr wrap="none" rtlCol="0">
            <a:spAutoFit/>
          </a:bodyPr>
          <a:lstStyle/>
          <a:p>
            <a:r>
              <a:rPr lang="en-US" sz="1200" dirty="0" smtClean="0"/>
              <a:t>Evaluates conversion independent of NOx</a:t>
            </a:r>
            <a:endParaRPr lang="en-US" sz="1200" dirty="0"/>
          </a:p>
        </p:txBody>
      </p:sp>
      <p:pic>
        <p:nvPicPr>
          <p:cNvPr id="13" name="Picture 12" descr="Wainwright Wind direction sector 270-320_Scatter_nox_allstations_conc_qq_plot.jpg"/>
          <p:cNvPicPr/>
          <p:nvPr/>
        </p:nvPicPr>
        <p:blipFill>
          <a:blip r:embed="rId8" cstate="print"/>
          <a:srcRect l="8658" t="17757" r="13049" b="4825"/>
          <a:stretch>
            <a:fillRect/>
          </a:stretch>
        </p:blipFill>
        <p:spPr>
          <a:xfrm>
            <a:off x="1027603" y="810400"/>
            <a:ext cx="2325197" cy="2401004"/>
          </a:xfrm>
          <a:prstGeom prst="rect">
            <a:avLst/>
          </a:prstGeom>
        </p:spPr>
      </p:pic>
      <p:sp>
        <p:nvSpPr>
          <p:cNvPr id="12" name="TextBox 11"/>
          <p:cNvSpPr txBox="1"/>
          <p:nvPr/>
        </p:nvSpPr>
        <p:spPr>
          <a:xfrm>
            <a:off x="2190201" y="43934"/>
            <a:ext cx="4038926" cy="400110"/>
          </a:xfrm>
          <a:prstGeom prst="rect">
            <a:avLst/>
          </a:prstGeom>
          <a:noFill/>
        </p:spPr>
        <p:txBody>
          <a:bodyPr wrap="none" rtlCol="0">
            <a:spAutoFit/>
          </a:bodyPr>
          <a:lstStyle/>
          <a:p>
            <a:r>
              <a:rPr lang="en-US" sz="2000" b="1" dirty="0" smtClean="0"/>
              <a:t>Pairing of Data for Model Evaluation</a:t>
            </a:r>
            <a:endParaRPr lang="en-US" sz="2000" b="1" dirty="0"/>
          </a:p>
        </p:txBody>
      </p:sp>
      <p:sp>
        <p:nvSpPr>
          <p:cNvPr id="14" name="TextBox 13"/>
          <p:cNvSpPr txBox="1"/>
          <p:nvPr/>
        </p:nvSpPr>
        <p:spPr>
          <a:xfrm>
            <a:off x="7771702" y="1600200"/>
            <a:ext cx="1031564" cy="307777"/>
          </a:xfrm>
          <a:prstGeom prst="rect">
            <a:avLst/>
          </a:prstGeom>
          <a:noFill/>
        </p:spPr>
        <p:txBody>
          <a:bodyPr wrap="none" rtlCol="0">
            <a:spAutoFit/>
          </a:bodyPr>
          <a:lstStyle/>
          <a:p>
            <a:r>
              <a:rPr lang="en-US" sz="1400" dirty="0" smtClean="0"/>
              <a:t>Wainwright</a:t>
            </a:r>
            <a:endParaRPr lang="en-US" sz="1400" dirty="0"/>
          </a:p>
        </p:txBody>
      </p:sp>
      <p:sp>
        <p:nvSpPr>
          <p:cNvPr id="16" name="Rectangle 15"/>
          <p:cNvSpPr/>
          <p:nvPr/>
        </p:nvSpPr>
        <p:spPr>
          <a:xfrm>
            <a:off x="3293892" y="4800600"/>
            <a:ext cx="1035092" cy="307777"/>
          </a:xfrm>
          <a:prstGeom prst="rect">
            <a:avLst/>
          </a:prstGeom>
        </p:spPr>
        <p:txBody>
          <a:bodyPr wrap="none">
            <a:spAutoFit/>
          </a:bodyPr>
          <a:lstStyle/>
          <a:p>
            <a:r>
              <a:rPr lang="en-US" sz="1400" dirty="0" smtClean="0"/>
              <a:t>Empire Abo</a:t>
            </a:r>
            <a:endParaRPr lang="en-US" sz="1400" dirty="0"/>
          </a:p>
        </p:txBody>
      </p:sp>
      <p:sp>
        <p:nvSpPr>
          <p:cNvPr id="17" name="Rectangle 16"/>
          <p:cNvSpPr/>
          <p:nvPr/>
        </p:nvSpPr>
        <p:spPr>
          <a:xfrm>
            <a:off x="7865893" y="4615934"/>
            <a:ext cx="1035092" cy="307777"/>
          </a:xfrm>
          <a:prstGeom prst="rect">
            <a:avLst/>
          </a:prstGeom>
        </p:spPr>
        <p:txBody>
          <a:bodyPr wrap="none">
            <a:spAutoFit/>
          </a:bodyPr>
          <a:lstStyle/>
          <a:p>
            <a:r>
              <a:rPr lang="en-US" sz="1400" dirty="0" smtClean="0"/>
              <a:t>Empire Abo</a:t>
            </a:r>
            <a:endParaRPr lang="en-US" sz="1400" dirty="0"/>
          </a:p>
        </p:txBody>
      </p:sp>
      <p:sp>
        <p:nvSpPr>
          <p:cNvPr id="18" name="Rectangle 17"/>
          <p:cNvSpPr/>
          <p:nvPr/>
        </p:nvSpPr>
        <p:spPr>
          <a:xfrm>
            <a:off x="3429000" y="1784866"/>
            <a:ext cx="1151149" cy="307777"/>
          </a:xfrm>
          <a:prstGeom prst="rect">
            <a:avLst/>
          </a:prstGeom>
        </p:spPr>
        <p:txBody>
          <a:bodyPr wrap="none">
            <a:spAutoFit/>
          </a:bodyPr>
          <a:lstStyle/>
          <a:p>
            <a:r>
              <a:rPr lang="en-GB" sz="1400" dirty="0"/>
              <a:t>Prudhoe Bay </a:t>
            </a:r>
            <a:endParaRPr lang="en-US" sz="1400" dirty="0"/>
          </a:p>
        </p:txBody>
      </p:sp>
      <p:sp>
        <p:nvSpPr>
          <p:cNvPr id="19" name="TextBox 18"/>
          <p:cNvSpPr txBox="1"/>
          <p:nvPr/>
        </p:nvSpPr>
        <p:spPr>
          <a:xfrm>
            <a:off x="1212246" y="366320"/>
            <a:ext cx="3030573" cy="461665"/>
          </a:xfrm>
          <a:prstGeom prst="rect">
            <a:avLst/>
          </a:prstGeom>
          <a:noFill/>
        </p:spPr>
        <p:txBody>
          <a:bodyPr wrap="none" rtlCol="0">
            <a:spAutoFit/>
          </a:bodyPr>
          <a:lstStyle/>
          <a:p>
            <a:r>
              <a:rPr lang="en-US" sz="1200" dirty="0" smtClean="0"/>
              <a:t>NOx unpaired in time</a:t>
            </a:r>
          </a:p>
          <a:p>
            <a:r>
              <a:rPr lang="en-US" sz="1200" dirty="0" smtClean="0"/>
              <a:t>Under prediction a result of downwash issues</a:t>
            </a:r>
            <a:endParaRPr lang="en-US" sz="1200" dirty="0"/>
          </a:p>
        </p:txBody>
      </p:sp>
    </p:spTree>
    <p:extLst>
      <p:ext uri="{BB962C8B-B14F-4D97-AF65-F5344CB8AC3E}">
        <p14:creationId xmlns:p14="http://schemas.microsoft.com/office/powerpoint/2010/main" val="1866923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Conclusions </a:t>
            </a:r>
            <a:endParaRPr lang="en-US" dirty="0"/>
          </a:p>
        </p:txBody>
      </p:sp>
      <p:sp>
        <p:nvSpPr>
          <p:cNvPr id="4" name="Content Placeholder 3"/>
          <p:cNvSpPr>
            <a:spLocks noGrp="1"/>
          </p:cNvSpPr>
          <p:nvPr>
            <p:ph idx="1"/>
          </p:nvPr>
        </p:nvSpPr>
        <p:spPr/>
        <p:txBody>
          <a:bodyPr>
            <a:normAutofit lnSpcReduction="10000"/>
          </a:bodyPr>
          <a:lstStyle/>
          <a:p>
            <a:r>
              <a:rPr lang="en-US" dirty="0" smtClean="0"/>
              <a:t>DJ and AK are very rich databases that have information to evaluate both non-reactive and NO</a:t>
            </a:r>
            <a:r>
              <a:rPr lang="en-US" baseline="-25000" dirty="0" smtClean="0"/>
              <a:t>2</a:t>
            </a:r>
            <a:r>
              <a:rPr lang="en-US" dirty="0" smtClean="0"/>
              <a:t> pollutants </a:t>
            </a:r>
          </a:p>
          <a:p>
            <a:r>
              <a:rPr lang="en-US" dirty="0" smtClean="0"/>
              <a:t>Monitored impacts are strongly influenced by downwash and data may result in a better understanding of impacts close to complex structures</a:t>
            </a:r>
          </a:p>
          <a:p>
            <a:r>
              <a:rPr lang="en-US" dirty="0" smtClean="0"/>
              <a:t>Databases require complete analyses to build a modeling database and this will require time and funding </a:t>
            </a:r>
            <a:endParaRPr lang="en-US" dirty="0"/>
          </a:p>
        </p:txBody>
      </p:sp>
      <p:sp>
        <p:nvSpPr>
          <p:cNvPr id="2" name="Slide Number Placeholder 1"/>
          <p:cNvSpPr>
            <a:spLocks noGrp="1"/>
          </p:cNvSpPr>
          <p:nvPr>
            <p:ph type="sldNum" sz="quarter" idx="12"/>
          </p:nvPr>
        </p:nvSpPr>
        <p:spPr/>
        <p:txBody>
          <a:bodyPr/>
          <a:lstStyle/>
          <a:p>
            <a:fld id="{00C2E437-FBC0-49C6-B5F9-BF637969F11D}" type="slidenum">
              <a:rPr lang="en-US" smtClean="0"/>
              <a:t>22</a:t>
            </a:fld>
            <a:endParaRPr lang="en-US"/>
          </a:p>
        </p:txBody>
      </p:sp>
    </p:spTree>
    <p:extLst>
      <p:ext uri="{BB962C8B-B14F-4D97-AF65-F5344CB8AC3E}">
        <p14:creationId xmlns:p14="http://schemas.microsoft.com/office/powerpoint/2010/main" val="2016593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chemeClr val="accent1"/>
                </a:solidFill>
              </a:rPr>
              <a:t>DJ</a:t>
            </a:r>
            <a:r>
              <a:rPr lang="en-US" dirty="0"/>
              <a:t> </a:t>
            </a:r>
            <a:r>
              <a:rPr lang="en-US" dirty="0" smtClean="0"/>
              <a:t/>
            </a:r>
            <a:br>
              <a:rPr lang="en-US" dirty="0" smtClean="0"/>
            </a:br>
            <a:r>
              <a:rPr lang="en-US" dirty="0" smtClean="0"/>
              <a:t>Overview of Database in CO</a:t>
            </a:r>
            <a:endParaRPr lang="en-US" dirty="0"/>
          </a:p>
        </p:txBody>
      </p:sp>
      <p:sp>
        <p:nvSpPr>
          <p:cNvPr id="3" name="Content Placeholder 2"/>
          <p:cNvSpPr>
            <a:spLocks noGrp="1"/>
          </p:cNvSpPr>
          <p:nvPr>
            <p:ph idx="1"/>
          </p:nvPr>
        </p:nvSpPr>
        <p:spPr>
          <a:xfrm>
            <a:off x="457200" y="1295400"/>
            <a:ext cx="8305800" cy="5562600"/>
          </a:xfrm>
        </p:spPr>
        <p:txBody>
          <a:bodyPr>
            <a:normAutofit fontScale="62500" lnSpcReduction="20000"/>
          </a:bodyPr>
          <a:lstStyle/>
          <a:p>
            <a:r>
              <a:rPr lang="en-US" sz="4000" dirty="0" smtClean="0"/>
              <a:t>Two data campaigns were performed at two drilling sites</a:t>
            </a:r>
          </a:p>
          <a:p>
            <a:r>
              <a:rPr lang="en-US" sz="4000" dirty="0" smtClean="0"/>
              <a:t>Measurement of NOx and NO2 concentrations (emissions) and stack parameters from a Tier 2 drilling rig</a:t>
            </a:r>
          </a:p>
          <a:p>
            <a:r>
              <a:rPr lang="en-US" sz="4000" dirty="0" smtClean="0"/>
              <a:t>Measurement of air quality and meteorological parameters </a:t>
            </a:r>
          </a:p>
          <a:p>
            <a:pPr lvl="1"/>
            <a:r>
              <a:rPr lang="en-US" sz="3600" dirty="0" smtClean="0"/>
              <a:t>NO2/NOx concentrations at 12 monitors</a:t>
            </a:r>
          </a:p>
          <a:p>
            <a:pPr lvl="1"/>
            <a:r>
              <a:rPr lang="en-US" sz="3600" dirty="0" smtClean="0"/>
              <a:t>Upwind and downwind ozone</a:t>
            </a:r>
          </a:p>
          <a:p>
            <a:pPr lvl="1"/>
            <a:r>
              <a:rPr lang="en-US" sz="3600" dirty="0" smtClean="0"/>
              <a:t>Meteorological data</a:t>
            </a:r>
          </a:p>
          <a:p>
            <a:r>
              <a:rPr lang="en-US" sz="4000" dirty="0" smtClean="0"/>
              <a:t>Data have undergone a quality assurance evaluation and deemed accurate and valid</a:t>
            </a:r>
          </a:p>
          <a:p>
            <a:r>
              <a:rPr lang="en-US" sz="4000" dirty="0" smtClean="0"/>
              <a:t>Data have not been analyzed in terms of correlating impacts with emissions and meteorology </a:t>
            </a:r>
            <a:endParaRPr lang="en-US" sz="4000" dirty="0"/>
          </a:p>
        </p:txBody>
      </p:sp>
      <p:sp>
        <p:nvSpPr>
          <p:cNvPr id="6" name="Slide Number Placeholder 5"/>
          <p:cNvSpPr>
            <a:spLocks noGrp="1"/>
          </p:cNvSpPr>
          <p:nvPr>
            <p:ph type="sldNum" sz="quarter" idx="12"/>
          </p:nvPr>
        </p:nvSpPr>
        <p:spPr/>
        <p:txBody>
          <a:bodyPr/>
          <a:lstStyle/>
          <a:p>
            <a:fld id="{00C2E437-FBC0-49C6-B5F9-BF637969F11D}" type="slidenum">
              <a:rPr lang="en-US" smtClean="0"/>
              <a:t>3</a:t>
            </a:fld>
            <a:endParaRPr lang="en-US"/>
          </a:p>
        </p:txBody>
      </p:sp>
    </p:spTree>
    <p:extLst>
      <p:ext uri="{BB962C8B-B14F-4D97-AF65-F5344CB8AC3E}">
        <p14:creationId xmlns:p14="http://schemas.microsoft.com/office/powerpoint/2010/main" val="1839374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620000" cy="838200"/>
          </a:xfrm>
        </p:spPr>
        <p:txBody>
          <a:bodyPr>
            <a:normAutofit fontScale="90000"/>
          </a:bodyPr>
          <a:lstStyle/>
          <a:p>
            <a:r>
              <a:rPr lang="en-US" b="1" dirty="0" smtClean="0"/>
              <a:t>	</a:t>
            </a:r>
            <a:br>
              <a:rPr lang="en-US" b="1" dirty="0" smtClean="0"/>
            </a:br>
            <a:r>
              <a:rPr lang="en-US" dirty="0"/>
              <a:t/>
            </a:r>
            <a:br>
              <a:rPr lang="en-US" dirty="0"/>
            </a:br>
            <a:r>
              <a:rPr lang="en-US" sz="2200" dirty="0" smtClean="0">
                <a:solidFill>
                  <a:schemeClr val="accent1"/>
                </a:solidFill>
              </a:rPr>
              <a:t>DJ</a:t>
            </a:r>
            <a:r>
              <a:rPr lang="en-US" sz="2200" dirty="0" smtClean="0"/>
              <a:t/>
            </a:r>
            <a:br>
              <a:rPr lang="en-US" sz="2200" dirty="0" smtClean="0"/>
            </a:br>
            <a:r>
              <a:rPr lang="en-US" sz="3100" b="1" dirty="0" smtClean="0"/>
              <a:t>Task recommendations needed prior </a:t>
            </a:r>
            <a:br>
              <a:rPr lang="en-US" sz="3100" b="1" dirty="0" smtClean="0"/>
            </a:br>
            <a:r>
              <a:rPr lang="en-US" sz="3100" b="1" dirty="0" smtClean="0"/>
              <a:t>to model evaluation (data review)</a:t>
            </a:r>
            <a:r>
              <a:rPr lang="en-US" sz="3100" dirty="0" smtClean="0"/>
              <a:t/>
            </a:r>
            <a:br>
              <a:rPr lang="en-US" sz="3100" dirty="0" smtClean="0"/>
            </a:br>
            <a:endParaRPr lang="en-US" sz="3100" dirty="0"/>
          </a:p>
        </p:txBody>
      </p:sp>
      <p:sp>
        <p:nvSpPr>
          <p:cNvPr id="3" name="Content Placeholder 2"/>
          <p:cNvSpPr>
            <a:spLocks noGrp="1"/>
          </p:cNvSpPr>
          <p:nvPr>
            <p:ph idx="1"/>
          </p:nvPr>
        </p:nvSpPr>
        <p:spPr>
          <a:xfrm>
            <a:off x="381000" y="1600200"/>
            <a:ext cx="8229600" cy="4144963"/>
          </a:xfrm>
        </p:spPr>
        <p:txBody>
          <a:bodyPr>
            <a:normAutofit fontScale="77500" lnSpcReduction="20000"/>
          </a:bodyPr>
          <a:lstStyle/>
          <a:p>
            <a:pPr lvl="0"/>
            <a:r>
              <a:rPr lang="en-US" dirty="0" smtClean="0"/>
              <a:t>Need </a:t>
            </a:r>
            <a:r>
              <a:rPr lang="en-US" dirty="0"/>
              <a:t>to calculate mass emission rate for all </a:t>
            </a:r>
            <a:r>
              <a:rPr lang="en-US" dirty="0" smtClean="0"/>
              <a:t>sources  </a:t>
            </a:r>
          </a:p>
          <a:p>
            <a:pPr lvl="1"/>
            <a:r>
              <a:rPr lang="en-US" dirty="0" smtClean="0"/>
              <a:t>Need </a:t>
            </a:r>
            <a:r>
              <a:rPr lang="en-US" dirty="0"/>
              <a:t>to convert concentration to mass emission </a:t>
            </a:r>
            <a:r>
              <a:rPr lang="en-US" dirty="0" smtClean="0"/>
              <a:t>rate  </a:t>
            </a:r>
          </a:p>
          <a:p>
            <a:pPr lvl="1"/>
            <a:r>
              <a:rPr lang="en-US" dirty="0" smtClean="0"/>
              <a:t>Verification </a:t>
            </a:r>
            <a:r>
              <a:rPr lang="en-US" dirty="0"/>
              <a:t>is needed to ensure data are available for </a:t>
            </a:r>
            <a:r>
              <a:rPr lang="en-US" dirty="0" smtClean="0"/>
              <a:t>calculations</a:t>
            </a:r>
            <a:endParaRPr lang="en-US" dirty="0"/>
          </a:p>
          <a:p>
            <a:pPr lvl="0"/>
            <a:r>
              <a:rPr lang="en-US" dirty="0"/>
              <a:t>Calculate actual exit velocity based on stack delta pressure </a:t>
            </a:r>
            <a:r>
              <a:rPr lang="en-US" dirty="0" smtClean="0"/>
              <a:t>and other associated measurements</a:t>
            </a:r>
            <a:endParaRPr lang="en-US" dirty="0"/>
          </a:p>
          <a:p>
            <a:pPr lvl="0"/>
            <a:r>
              <a:rPr lang="en-US" dirty="0"/>
              <a:t>Need to calculate the distance between the well being drilled and the downwind monitors and monitor </a:t>
            </a:r>
            <a:r>
              <a:rPr lang="en-US" dirty="0" smtClean="0"/>
              <a:t>elevation  </a:t>
            </a:r>
          </a:p>
          <a:p>
            <a:pPr lvl="1"/>
            <a:r>
              <a:rPr lang="en-US" dirty="0" smtClean="0"/>
              <a:t>Computations needed </a:t>
            </a:r>
            <a:r>
              <a:rPr lang="en-US" dirty="0"/>
              <a:t>to evaluate distance and azimuth for each </a:t>
            </a:r>
            <a:r>
              <a:rPr lang="en-US" dirty="0" smtClean="0"/>
              <a:t>sampler</a:t>
            </a:r>
            <a:endParaRPr lang="en-US" dirty="0"/>
          </a:p>
        </p:txBody>
      </p:sp>
      <p:sp>
        <p:nvSpPr>
          <p:cNvPr id="6" name="Slide Number Placeholder 5"/>
          <p:cNvSpPr>
            <a:spLocks noGrp="1"/>
          </p:cNvSpPr>
          <p:nvPr>
            <p:ph type="sldNum" sz="quarter" idx="12"/>
          </p:nvPr>
        </p:nvSpPr>
        <p:spPr/>
        <p:txBody>
          <a:bodyPr/>
          <a:lstStyle/>
          <a:p>
            <a:fld id="{00C2E437-FBC0-49C6-B5F9-BF637969F11D}" type="slidenum">
              <a:rPr lang="en-US" smtClean="0"/>
              <a:t>4</a:t>
            </a:fld>
            <a:endParaRPr lang="en-US"/>
          </a:p>
        </p:txBody>
      </p:sp>
    </p:spTree>
    <p:extLst>
      <p:ext uri="{BB962C8B-B14F-4D97-AF65-F5344CB8AC3E}">
        <p14:creationId xmlns:p14="http://schemas.microsoft.com/office/powerpoint/2010/main" val="2577286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rmAutofit fontScale="90000"/>
          </a:bodyPr>
          <a:lstStyle/>
          <a:p>
            <a:pPr algn="r"/>
            <a:r>
              <a:rPr lang="en-US" b="1" dirty="0" smtClean="0">
                <a:solidFill>
                  <a:schemeClr val="accent1"/>
                </a:solidFill>
              </a:rPr>
              <a:t>DJ Data</a:t>
            </a:r>
            <a:r>
              <a:rPr lang="en-US" b="1" dirty="0" smtClean="0"/>
              <a:t/>
            </a:r>
            <a:br>
              <a:rPr lang="en-US" b="1" dirty="0" smtClean="0"/>
            </a:br>
            <a:r>
              <a:rPr lang="en-US" b="1" dirty="0" smtClean="0"/>
              <a:t>Analysis of ambient and source data</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lvl="0" indent="0">
              <a:buNone/>
            </a:pPr>
            <a:r>
              <a:rPr lang="en-US" sz="2400" dirty="0" smtClean="0"/>
              <a:t>Ambient </a:t>
            </a:r>
            <a:r>
              <a:rPr lang="en-US" sz="2400" dirty="0"/>
              <a:t>data needs to be reviewed to evaluate trends in ambient concentrations under different emission rates and meteorological </a:t>
            </a:r>
            <a:r>
              <a:rPr lang="en-US" sz="2400" dirty="0" smtClean="0"/>
              <a:t>conditions </a:t>
            </a:r>
            <a:endParaRPr lang="en-US" sz="2400" dirty="0"/>
          </a:p>
          <a:p>
            <a:pPr lvl="1"/>
            <a:r>
              <a:rPr lang="en-US" sz="2400" dirty="0"/>
              <a:t>Evaluate wind direction alignment from source to monitors to known </a:t>
            </a:r>
            <a:r>
              <a:rPr lang="en-US" sz="2400" dirty="0" smtClean="0"/>
              <a:t>azimuth</a:t>
            </a:r>
            <a:endParaRPr lang="en-US" sz="2400" dirty="0"/>
          </a:p>
          <a:p>
            <a:pPr lvl="1"/>
            <a:r>
              <a:rPr lang="en-US" sz="2400" dirty="0"/>
              <a:t> Identify potential influence from mobile source </a:t>
            </a:r>
            <a:r>
              <a:rPr lang="en-US" sz="2400" dirty="0" smtClean="0"/>
              <a:t>emissions</a:t>
            </a:r>
            <a:endParaRPr lang="en-US" sz="2400" dirty="0"/>
          </a:p>
          <a:p>
            <a:pPr lvl="1"/>
            <a:r>
              <a:rPr lang="en-US" sz="2400" dirty="0"/>
              <a:t>Review ambient ozone data and evaluate ozone </a:t>
            </a:r>
            <a:r>
              <a:rPr lang="en-US" sz="2400" dirty="0" smtClean="0"/>
              <a:t>scavenging</a:t>
            </a:r>
            <a:endParaRPr lang="en-US" sz="2400" dirty="0"/>
          </a:p>
          <a:p>
            <a:endParaRPr lang="en-US" dirty="0"/>
          </a:p>
        </p:txBody>
      </p:sp>
      <p:sp>
        <p:nvSpPr>
          <p:cNvPr id="6" name="Slide Number Placeholder 5"/>
          <p:cNvSpPr>
            <a:spLocks noGrp="1"/>
          </p:cNvSpPr>
          <p:nvPr>
            <p:ph type="sldNum" sz="quarter" idx="12"/>
          </p:nvPr>
        </p:nvSpPr>
        <p:spPr/>
        <p:txBody>
          <a:bodyPr/>
          <a:lstStyle/>
          <a:p>
            <a:fld id="{00C2E437-FBC0-49C6-B5F9-BF637969F11D}" type="slidenum">
              <a:rPr lang="en-US" smtClean="0"/>
              <a:t>5</a:t>
            </a:fld>
            <a:endParaRPr lang="en-US"/>
          </a:p>
        </p:txBody>
      </p:sp>
    </p:spTree>
    <p:extLst>
      <p:ext uri="{BB962C8B-B14F-4D97-AF65-F5344CB8AC3E}">
        <p14:creationId xmlns:p14="http://schemas.microsoft.com/office/powerpoint/2010/main" val="1314228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dirty="0" smtClean="0">
                <a:solidFill>
                  <a:schemeClr val="accent1"/>
                </a:solidFill>
              </a:rPr>
              <a:t>DJ Data</a:t>
            </a:r>
            <a:r>
              <a:rPr lang="en-US" b="1" dirty="0" smtClean="0"/>
              <a:t/>
            </a:r>
            <a:br>
              <a:rPr lang="en-US" b="1" dirty="0" smtClean="0"/>
            </a:br>
            <a:r>
              <a:rPr lang="en-US" b="1" dirty="0" smtClean="0"/>
              <a:t>Analysis of NOx Ambient </a:t>
            </a:r>
            <a:endParaRPr lang="en-US" dirty="0"/>
          </a:p>
        </p:txBody>
      </p:sp>
      <p:sp>
        <p:nvSpPr>
          <p:cNvPr id="3" name="Content Placeholder 2"/>
          <p:cNvSpPr>
            <a:spLocks noGrp="1"/>
          </p:cNvSpPr>
          <p:nvPr>
            <p:ph idx="1"/>
          </p:nvPr>
        </p:nvSpPr>
        <p:spPr/>
        <p:txBody>
          <a:bodyPr>
            <a:normAutofit fontScale="92500" lnSpcReduction="10000"/>
          </a:bodyPr>
          <a:lstStyle/>
          <a:p>
            <a:pPr marL="0" lvl="0" indent="0">
              <a:buNone/>
            </a:pPr>
            <a:r>
              <a:rPr lang="en-US" dirty="0" smtClean="0"/>
              <a:t>Review </a:t>
            </a:r>
            <a:r>
              <a:rPr lang="en-US" dirty="0"/>
              <a:t>all the ambient monitoring data </a:t>
            </a:r>
            <a:r>
              <a:rPr lang="en-US" dirty="0" smtClean="0"/>
              <a:t>in</a:t>
            </a:r>
          </a:p>
          <a:p>
            <a:pPr marL="0" lvl="0" indent="0">
              <a:buNone/>
            </a:pPr>
            <a:r>
              <a:rPr lang="en-US" dirty="0" smtClean="0"/>
              <a:t>relation </a:t>
            </a:r>
            <a:r>
              <a:rPr lang="en-US" dirty="0"/>
              <a:t>to emission data and </a:t>
            </a:r>
            <a:r>
              <a:rPr lang="en-US" dirty="0" smtClean="0"/>
              <a:t>meteorological</a:t>
            </a:r>
          </a:p>
          <a:p>
            <a:pPr marL="0" lvl="0" indent="0">
              <a:buNone/>
            </a:pPr>
            <a:r>
              <a:rPr lang="en-US" dirty="0" smtClean="0"/>
              <a:t>data </a:t>
            </a:r>
            <a:endParaRPr lang="en-US" dirty="0"/>
          </a:p>
          <a:p>
            <a:pPr lvl="1"/>
            <a:r>
              <a:rPr lang="en-US" dirty="0" smtClean="0"/>
              <a:t>Review all </a:t>
            </a:r>
            <a:r>
              <a:rPr lang="en-US" dirty="0"/>
              <a:t>hours of monitoring data to evaluate if impacts occurred at specific </a:t>
            </a:r>
            <a:r>
              <a:rPr lang="en-US" dirty="0" smtClean="0"/>
              <a:t>monitors   </a:t>
            </a:r>
            <a:endParaRPr lang="en-US" dirty="0"/>
          </a:p>
          <a:p>
            <a:pPr lvl="1"/>
            <a:r>
              <a:rPr lang="en-US" dirty="0" smtClean="0"/>
              <a:t>The </a:t>
            </a:r>
            <a:r>
              <a:rPr lang="en-US" dirty="0"/>
              <a:t>ambient data should be separated into three categories: </a:t>
            </a:r>
          </a:p>
          <a:p>
            <a:pPr lvl="2"/>
            <a:r>
              <a:rPr lang="en-US" dirty="0"/>
              <a:t>No monitored impacts from </a:t>
            </a:r>
            <a:r>
              <a:rPr lang="en-US" dirty="0" smtClean="0"/>
              <a:t>rig (background); </a:t>
            </a:r>
            <a:endParaRPr lang="en-US" dirty="0"/>
          </a:p>
          <a:p>
            <a:pPr lvl="2"/>
            <a:r>
              <a:rPr lang="en-US" dirty="0"/>
              <a:t>Periods when plume centerline and plume half width were identified; and </a:t>
            </a:r>
          </a:p>
          <a:p>
            <a:pPr lvl="2"/>
            <a:r>
              <a:rPr lang="en-US" dirty="0"/>
              <a:t>Periods of source impact but plume centerline was not </a:t>
            </a:r>
            <a:r>
              <a:rPr lang="en-US" dirty="0" smtClean="0"/>
              <a:t>observed</a:t>
            </a:r>
          </a:p>
          <a:p>
            <a:pPr lvl="2"/>
            <a:endParaRPr lang="en-US" dirty="0"/>
          </a:p>
          <a:p>
            <a:endParaRPr lang="en-US" dirty="0"/>
          </a:p>
        </p:txBody>
      </p:sp>
      <p:sp>
        <p:nvSpPr>
          <p:cNvPr id="6" name="Slide Number Placeholder 5"/>
          <p:cNvSpPr>
            <a:spLocks noGrp="1"/>
          </p:cNvSpPr>
          <p:nvPr>
            <p:ph type="sldNum" sz="quarter" idx="12"/>
          </p:nvPr>
        </p:nvSpPr>
        <p:spPr/>
        <p:txBody>
          <a:bodyPr/>
          <a:lstStyle/>
          <a:p>
            <a:fld id="{00C2E437-FBC0-49C6-B5F9-BF637969F11D}" type="slidenum">
              <a:rPr lang="en-US" smtClean="0"/>
              <a:t>6</a:t>
            </a:fld>
            <a:endParaRPr lang="en-US"/>
          </a:p>
        </p:txBody>
      </p:sp>
    </p:spTree>
    <p:extLst>
      <p:ext uri="{BB962C8B-B14F-4D97-AF65-F5344CB8AC3E}">
        <p14:creationId xmlns:p14="http://schemas.microsoft.com/office/powerpoint/2010/main" val="3536817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968" y="4572000"/>
            <a:ext cx="2819400" cy="215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969" y="4554971"/>
            <a:ext cx="3080494" cy="225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14968" y="4202668"/>
            <a:ext cx="5697009" cy="369332"/>
          </a:xfrm>
          <a:prstGeom prst="rect">
            <a:avLst/>
          </a:prstGeom>
          <a:noFill/>
        </p:spPr>
        <p:txBody>
          <a:bodyPr wrap="none" rtlCol="0">
            <a:spAutoFit/>
          </a:bodyPr>
          <a:lstStyle/>
          <a:p>
            <a:r>
              <a:rPr lang="en-US" dirty="0" smtClean="0"/>
              <a:t>No Centerline Observed – useful data for model evaluation</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830" y="2101567"/>
            <a:ext cx="2701603" cy="2065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801" y="2027707"/>
            <a:ext cx="2977662" cy="218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019905" y="1504419"/>
            <a:ext cx="2161682" cy="369332"/>
          </a:xfrm>
          <a:prstGeom prst="rect">
            <a:avLst/>
          </a:prstGeom>
        </p:spPr>
        <p:txBody>
          <a:bodyPr wrap="none">
            <a:spAutoFit/>
          </a:bodyPr>
          <a:lstStyle/>
          <a:p>
            <a:r>
              <a:rPr lang="en-US" dirty="0" smtClean="0"/>
              <a:t>Centerline Observed </a:t>
            </a:r>
            <a:endParaRPr lang="en-US" dirty="0"/>
          </a:p>
        </p:txBody>
      </p:sp>
      <p:sp>
        <p:nvSpPr>
          <p:cNvPr id="7" name="TextBox 6"/>
          <p:cNvSpPr txBox="1"/>
          <p:nvPr/>
        </p:nvSpPr>
        <p:spPr>
          <a:xfrm>
            <a:off x="1219200" y="-156894"/>
            <a:ext cx="6519156" cy="1569660"/>
          </a:xfrm>
          <a:prstGeom prst="rect">
            <a:avLst/>
          </a:prstGeom>
          <a:noFill/>
        </p:spPr>
        <p:txBody>
          <a:bodyPr wrap="none" rtlCol="0">
            <a:spAutoFit/>
          </a:bodyPr>
          <a:lstStyle/>
          <a:p>
            <a:pPr algn="r"/>
            <a:r>
              <a:rPr lang="en-US" sz="3200" b="1" dirty="0" smtClean="0">
                <a:solidFill>
                  <a:schemeClr val="accent1"/>
                </a:solidFill>
              </a:rPr>
              <a:t>DJ Data</a:t>
            </a:r>
            <a:r>
              <a:rPr lang="en-US" sz="3200" b="1" dirty="0" smtClean="0"/>
              <a:t/>
            </a:r>
            <a:br>
              <a:rPr lang="en-US" sz="3200" b="1" dirty="0" smtClean="0"/>
            </a:br>
            <a:r>
              <a:rPr lang="en-US" sz="3200" b="1" dirty="0" smtClean="0"/>
              <a:t>Analysis of NOx Ambient (continued) </a:t>
            </a:r>
          </a:p>
          <a:p>
            <a:pPr algn="r"/>
            <a:r>
              <a:rPr lang="en-US" sz="3200" dirty="0" smtClean="0"/>
              <a:t>Parsing of Ambient Data</a:t>
            </a:r>
            <a:endParaRPr lang="en-US" sz="3200" dirty="0"/>
          </a:p>
        </p:txBody>
      </p:sp>
      <p:sp>
        <p:nvSpPr>
          <p:cNvPr id="10" name="Slide Number Placeholder 9"/>
          <p:cNvSpPr>
            <a:spLocks noGrp="1"/>
          </p:cNvSpPr>
          <p:nvPr>
            <p:ph type="sldNum" sz="quarter" idx="12"/>
          </p:nvPr>
        </p:nvSpPr>
        <p:spPr/>
        <p:txBody>
          <a:bodyPr/>
          <a:lstStyle/>
          <a:p>
            <a:fld id="{00C2E437-FBC0-49C6-B5F9-BF637969F11D}" type="slidenum">
              <a:rPr lang="en-US" smtClean="0"/>
              <a:t>7</a:t>
            </a:fld>
            <a:endParaRPr lang="en-US"/>
          </a:p>
        </p:txBody>
      </p:sp>
    </p:spTree>
    <p:extLst>
      <p:ext uri="{BB962C8B-B14F-4D97-AF65-F5344CB8AC3E}">
        <p14:creationId xmlns:p14="http://schemas.microsoft.com/office/powerpoint/2010/main" val="2027236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dirty="0" smtClean="0">
                <a:solidFill>
                  <a:schemeClr val="accent1"/>
                </a:solidFill>
              </a:rPr>
              <a:t>DJ Data</a:t>
            </a:r>
            <a:r>
              <a:rPr lang="en-US" b="1" dirty="0" smtClean="0"/>
              <a:t/>
            </a:r>
            <a:br>
              <a:rPr lang="en-US" b="1" dirty="0" smtClean="0"/>
            </a:br>
            <a:r>
              <a:rPr lang="en-US" b="1" dirty="0" smtClean="0"/>
              <a:t>Analysis of NOx Ambient (continued) </a:t>
            </a:r>
            <a:endParaRPr lang="en-US" dirty="0"/>
          </a:p>
        </p:txBody>
      </p:sp>
      <p:sp>
        <p:nvSpPr>
          <p:cNvPr id="3" name="Content Placeholder 2"/>
          <p:cNvSpPr>
            <a:spLocks noGrp="1"/>
          </p:cNvSpPr>
          <p:nvPr>
            <p:ph idx="1"/>
          </p:nvPr>
        </p:nvSpPr>
        <p:spPr/>
        <p:txBody>
          <a:bodyPr>
            <a:normAutofit fontScale="47500" lnSpcReduction="20000"/>
          </a:bodyPr>
          <a:lstStyle/>
          <a:p>
            <a:r>
              <a:rPr lang="en-US" sz="4800" dirty="0"/>
              <a:t>For periods when impacts were measured, it will be important to examine the impacts to evaluate if they are a result of the drill rig engines or a result of construction equipment that was operational at the </a:t>
            </a:r>
            <a:r>
              <a:rPr lang="en-US" sz="4800" dirty="0" smtClean="0"/>
              <a:t>site  </a:t>
            </a:r>
          </a:p>
          <a:p>
            <a:pPr lvl="1"/>
            <a:r>
              <a:rPr lang="en-US" sz="4400" dirty="0" smtClean="0"/>
              <a:t>This </a:t>
            </a:r>
            <a:r>
              <a:rPr lang="en-US" sz="4400" dirty="0"/>
              <a:t>will involve detailed evaluation of meteorological conditions and examination of the 5-minute data and NO2/NOx </a:t>
            </a:r>
            <a:r>
              <a:rPr lang="en-US" sz="4400" dirty="0" smtClean="0"/>
              <a:t>ratios    </a:t>
            </a:r>
            <a:endParaRPr lang="en-US" sz="4400" dirty="0"/>
          </a:p>
          <a:p>
            <a:r>
              <a:rPr lang="en-US" sz="4800" dirty="0"/>
              <a:t>Compile basic statistics on frequency of </a:t>
            </a:r>
            <a:r>
              <a:rPr lang="en-US" sz="4800" dirty="0" smtClean="0"/>
              <a:t>impacts/vs. </a:t>
            </a:r>
            <a:r>
              <a:rPr lang="en-US" sz="4800" dirty="0"/>
              <a:t>no impacts and overall monitoring </a:t>
            </a:r>
            <a:r>
              <a:rPr lang="en-US" sz="4800" dirty="0" smtClean="0"/>
              <a:t>coverage </a:t>
            </a:r>
            <a:endParaRPr lang="en-US" sz="4800" dirty="0"/>
          </a:p>
          <a:p>
            <a:r>
              <a:rPr lang="en-US" sz="4800" dirty="0"/>
              <a:t>Time series and crosswind concentration plots should be developed.  Care should be given to accurately presenting the crosswind data for well site 1 when the monitors were arranged in an “L” configuration and the monitors were not equal distance from the drill </a:t>
            </a:r>
            <a:r>
              <a:rPr lang="en-US" sz="4800" dirty="0" smtClean="0"/>
              <a:t>rig    </a:t>
            </a:r>
            <a:endParaRPr lang="en-US" sz="4800" dirty="0"/>
          </a:p>
          <a:p>
            <a:endParaRPr lang="en-US" dirty="0"/>
          </a:p>
        </p:txBody>
      </p:sp>
      <p:sp>
        <p:nvSpPr>
          <p:cNvPr id="6" name="Slide Number Placeholder 5"/>
          <p:cNvSpPr>
            <a:spLocks noGrp="1"/>
          </p:cNvSpPr>
          <p:nvPr>
            <p:ph type="sldNum" sz="quarter" idx="12"/>
          </p:nvPr>
        </p:nvSpPr>
        <p:spPr/>
        <p:txBody>
          <a:bodyPr/>
          <a:lstStyle/>
          <a:p>
            <a:fld id="{00C2E437-FBC0-49C6-B5F9-BF637969F11D}" type="slidenum">
              <a:rPr lang="en-US" smtClean="0"/>
              <a:t>8</a:t>
            </a:fld>
            <a:endParaRPr lang="en-US"/>
          </a:p>
        </p:txBody>
      </p:sp>
    </p:spTree>
    <p:extLst>
      <p:ext uri="{BB962C8B-B14F-4D97-AF65-F5344CB8AC3E}">
        <p14:creationId xmlns:p14="http://schemas.microsoft.com/office/powerpoint/2010/main" val="654073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dirty="0" smtClean="0">
                <a:solidFill>
                  <a:schemeClr val="accent1"/>
                </a:solidFill>
              </a:rPr>
              <a:t>DJ Data</a:t>
            </a:r>
            <a:r>
              <a:rPr lang="en-US" b="1" dirty="0" smtClean="0"/>
              <a:t/>
            </a:r>
            <a:br>
              <a:rPr lang="en-US" b="1" dirty="0" smtClean="0"/>
            </a:br>
            <a:r>
              <a:rPr lang="en-US" b="1" dirty="0" smtClean="0"/>
              <a:t>Analysis of O3 Ambient (continued) </a:t>
            </a:r>
            <a:endParaRPr lang="en-US" dirty="0"/>
          </a:p>
        </p:txBody>
      </p:sp>
      <p:sp>
        <p:nvSpPr>
          <p:cNvPr id="3" name="Content Placeholder 2"/>
          <p:cNvSpPr>
            <a:spLocks noGrp="1"/>
          </p:cNvSpPr>
          <p:nvPr>
            <p:ph idx="1"/>
          </p:nvPr>
        </p:nvSpPr>
        <p:spPr/>
        <p:txBody>
          <a:bodyPr/>
          <a:lstStyle/>
          <a:p>
            <a:r>
              <a:rPr lang="en-US" dirty="0" smtClean="0"/>
              <a:t>Cross validate onsite </a:t>
            </a:r>
            <a:r>
              <a:rPr lang="en-US" dirty="0"/>
              <a:t>ozone data with nearby AQS monitors and evaluate historical AQS monitors to develop plan for ozone data substitution for missing </a:t>
            </a:r>
            <a:r>
              <a:rPr lang="en-US" dirty="0" smtClean="0"/>
              <a:t>ozone</a:t>
            </a:r>
          </a:p>
          <a:p>
            <a:r>
              <a:rPr lang="en-US" dirty="0" smtClean="0"/>
              <a:t>It </a:t>
            </a:r>
            <a:r>
              <a:rPr lang="en-US" dirty="0"/>
              <a:t>is important that only rural ozone monitors be used in this evaluation</a:t>
            </a:r>
          </a:p>
        </p:txBody>
      </p:sp>
      <p:sp>
        <p:nvSpPr>
          <p:cNvPr id="6" name="Slide Number Placeholder 5"/>
          <p:cNvSpPr>
            <a:spLocks noGrp="1"/>
          </p:cNvSpPr>
          <p:nvPr>
            <p:ph type="sldNum" sz="quarter" idx="12"/>
          </p:nvPr>
        </p:nvSpPr>
        <p:spPr/>
        <p:txBody>
          <a:bodyPr/>
          <a:lstStyle/>
          <a:p>
            <a:fld id="{00C2E437-FBC0-49C6-B5F9-BF637969F11D}" type="slidenum">
              <a:rPr lang="en-US" smtClean="0"/>
              <a:t>9</a:t>
            </a:fld>
            <a:endParaRPr lang="en-US"/>
          </a:p>
        </p:txBody>
      </p:sp>
    </p:spTree>
    <p:extLst>
      <p:ext uri="{BB962C8B-B14F-4D97-AF65-F5344CB8AC3E}">
        <p14:creationId xmlns:p14="http://schemas.microsoft.com/office/powerpoint/2010/main" val="296110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2279</TotalTime>
  <Words>1393</Words>
  <Application>Microsoft Office PowerPoint</Application>
  <PresentationFormat>On-screen Show (4:3)</PresentationFormat>
  <Paragraphs>162</Paragraphs>
  <Slides>22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Calibri</vt:lpstr>
      <vt:lpstr>Cambria</vt:lpstr>
      <vt:lpstr>Century</vt:lpstr>
      <vt:lpstr>Copperplate Gothic Light</vt:lpstr>
      <vt:lpstr>Times New Roman</vt:lpstr>
      <vt:lpstr>template</vt:lpstr>
      <vt:lpstr>Slide</vt:lpstr>
      <vt:lpstr>Suggested Analyses of WRAP Drilling Rig Databases</vt:lpstr>
      <vt:lpstr>Database Overview </vt:lpstr>
      <vt:lpstr>DJ  Overview of Database in CO</vt:lpstr>
      <vt:lpstr>   DJ Task recommendations needed prior  to model evaluation (data review) </vt:lpstr>
      <vt:lpstr>DJ Data Analysis of ambient and source data </vt:lpstr>
      <vt:lpstr>DJ Data Analysis of NOx Ambient </vt:lpstr>
      <vt:lpstr>PowerPoint Presentation</vt:lpstr>
      <vt:lpstr>DJ Data Analysis of NOx Ambient (continued) </vt:lpstr>
      <vt:lpstr>DJ Data Analysis of O3 Ambient (continued) </vt:lpstr>
      <vt:lpstr>DJ Data Impact Analysis and Building a Modelers Database </vt:lpstr>
      <vt:lpstr>DJ  Additional Data Needed for Model Input </vt:lpstr>
      <vt:lpstr>Overview of Database in AK</vt:lpstr>
      <vt:lpstr>PowerPoint Presentation</vt:lpstr>
      <vt:lpstr>AK  Recommendations for Analysis of Drill Rig Data </vt:lpstr>
      <vt:lpstr>AK  Analysis of Ambient and Source Data </vt:lpstr>
      <vt:lpstr>AK  Analysis of Ambient and Source Data (continued)</vt:lpstr>
      <vt:lpstr>AK  Additional Data Needed for Model Input </vt:lpstr>
      <vt:lpstr>AK Drilling Rig</vt:lpstr>
      <vt:lpstr>WRAP Database Deliverables</vt:lpstr>
      <vt:lpstr>DJ and AK Model Evaluation </vt:lpstr>
      <vt:lpstr>PowerPoint Presentation</vt:lpstr>
      <vt:lpstr>Conclusions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Suggested Analyses of WRAP Drilling Rig Databases</dc:title>
  <dc:creator>Doug</dc:creator>
  <cp:lastModifiedBy>John Bunyak</cp:lastModifiedBy>
  <cp:revision>9</cp:revision>
  <dcterms:created xsi:type="dcterms:W3CDTF">2015-08-11T12:39:15Z</dcterms:created>
  <dcterms:modified xsi:type="dcterms:W3CDTF">2018-01-23T17:47:24Z</dcterms:modified>
</cp:coreProperties>
</file>